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3.xml" ContentType="application/vnd.openxmlformats-officedocument.drawingml.chart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6"/>
  </p:notesMasterIdLst>
  <p:sldIdLst>
    <p:sldId id="314" r:id="rId5"/>
    <p:sldId id="319" r:id="rId6"/>
    <p:sldId id="410" r:id="rId7"/>
    <p:sldId id="317" r:id="rId8"/>
    <p:sldId id="438" r:id="rId9"/>
    <p:sldId id="428" r:id="rId10"/>
    <p:sldId id="429" r:id="rId11"/>
    <p:sldId id="316" r:id="rId12"/>
    <p:sldId id="437" r:id="rId13"/>
    <p:sldId id="420" r:id="rId14"/>
    <p:sldId id="320" r:id="rId15"/>
    <p:sldId id="348" r:id="rId16"/>
    <p:sldId id="365" r:id="rId17"/>
    <p:sldId id="430" r:id="rId18"/>
    <p:sldId id="326" r:id="rId19"/>
    <p:sldId id="327" r:id="rId20"/>
    <p:sldId id="331" r:id="rId21"/>
    <p:sldId id="431" r:id="rId22"/>
    <p:sldId id="332" r:id="rId23"/>
    <p:sldId id="333" r:id="rId24"/>
    <p:sldId id="380" r:id="rId25"/>
    <p:sldId id="383" r:id="rId26"/>
    <p:sldId id="434" r:id="rId27"/>
    <p:sldId id="385" r:id="rId28"/>
    <p:sldId id="386" r:id="rId29"/>
    <p:sldId id="435" r:id="rId30"/>
    <p:sldId id="436" r:id="rId31"/>
    <p:sldId id="377" r:id="rId32"/>
    <p:sldId id="261" r:id="rId33"/>
    <p:sldId id="388" r:id="rId34"/>
    <p:sldId id="373" r:id="rId35"/>
    <p:sldId id="418" r:id="rId36"/>
    <p:sldId id="414" r:id="rId37"/>
    <p:sldId id="321" r:id="rId38"/>
    <p:sldId id="415" r:id="rId39"/>
    <p:sldId id="322" r:id="rId40"/>
    <p:sldId id="416" r:id="rId41"/>
    <p:sldId id="396" r:id="rId42"/>
    <p:sldId id="397" r:id="rId43"/>
    <p:sldId id="341" r:id="rId44"/>
    <p:sldId id="409" r:id="rId45"/>
    <p:sldId id="412" r:id="rId46"/>
    <p:sldId id="398" r:id="rId47"/>
    <p:sldId id="399" r:id="rId48"/>
    <p:sldId id="400" r:id="rId49"/>
    <p:sldId id="401" r:id="rId50"/>
    <p:sldId id="417" r:id="rId51"/>
    <p:sldId id="421" r:id="rId52"/>
    <p:sldId id="422" r:id="rId53"/>
    <p:sldId id="323" r:id="rId54"/>
    <p:sldId id="378" r:id="rId55"/>
    <p:sldId id="423" r:id="rId56"/>
    <p:sldId id="345" r:id="rId57"/>
    <p:sldId id="424" r:id="rId58"/>
    <p:sldId id="338" r:id="rId59"/>
    <p:sldId id="340" r:id="rId60"/>
    <p:sldId id="425" r:id="rId61"/>
    <p:sldId id="339" r:id="rId62"/>
    <p:sldId id="426" r:id="rId63"/>
    <p:sldId id="427" r:id="rId64"/>
    <p:sldId id="402" r:id="rId65"/>
    <p:sldId id="337" r:id="rId66"/>
    <p:sldId id="344" r:id="rId67"/>
    <p:sldId id="342" r:id="rId68"/>
    <p:sldId id="353" r:id="rId69"/>
    <p:sldId id="347" r:id="rId70"/>
    <p:sldId id="354" r:id="rId71"/>
    <p:sldId id="355" r:id="rId72"/>
    <p:sldId id="393" r:id="rId73"/>
    <p:sldId id="394" r:id="rId74"/>
    <p:sldId id="395" r:id="rId7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A27A9C7-ECD4-417A-B120-741041AEE1F2}">
          <p14:sldIdLst>
            <p14:sldId id="314"/>
          </p14:sldIdLst>
        </p14:section>
        <p14:section name="Problem" id="{658CDC75-6F02-4653-A93C-C93A591919BE}">
          <p14:sldIdLst>
            <p14:sldId id="319"/>
            <p14:sldId id="410"/>
          </p14:sldIdLst>
        </p14:section>
        <p14:section name="Solution" id="{3814ADEA-866D-4944-BA8A-AF26FCB04961}">
          <p14:sldIdLst>
            <p14:sldId id="317"/>
            <p14:sldId id="438"/>
            <p14:sldId id="428"/>
            <p14:sldId id="429"/>
            <p14:sldId id="316"/>
            <p14:sldId id="437"/>
            <p14:sldId id="420"/>
            <p14:sldId id="320"/>
            <p14:sldId id="348"/>
            <p14:sldId id="365"/>
            <p14:sldId id="430"/>
            <p14:sldId id="326"/>
            <p14:sldId id="327"/>
            <p14:sldId id="331"/>
            <p14:sldId id="431"/>
            <p14:sldId id="332"/>
            <p14:sldId id="333"/>
            <p14:sldId id="380"/>
            <p14:sldId id="383"/>
            <p14:sldId id="434"/>
            <p14:sldId id="385"/>
            <p14:sldId id="386"/>
            <p14:sldId id="435"/>
            <p14:sldId id="436"/>
            <p14:sldId id="377"/>
            <p14:sldId id="261"/>
            <p14:sldId id="388"/>
            <p14:sldId id="373"/>
            <p14:sldId id="418"/>
            <p14:sldId id="414"/>
            <p14:sldId id="321"/>
            <p14:sldId id="415"/>
            <p14:sldId id="322"/>
            <p14:sldId id="416"/>
          </p14:sldIdLst>
        </p14:section>
        <p14:section name="Data" id="{5C431F36-3D7F-4BFB-A2C6-90614511EFFF}">
          <p14:sldIdLst>
            <p14:sldId id="396"/>
            <p14:sldId id="397"/>
            <p14:sldId id="341"/>
            <p14:sldId id="409"/>
            <p14:sldId id="412"/>
            <p14:sldId id="398"/>
            <p14:sldId id="399"/>
            <p14:sldId id="400"/>
            <p14:sldId id="401"/>
          </p14:sldIdLst>
        </p14:section>
        <p14:section name="Verification" id="{4373B73A-00B1-47AF-B80F-FDCA870E2926}">
          <p14:sldIdLst>
            <p14:sldId id="417"/>
            <p14:sldId id="421"/>
            <p14:sldId id="422"/>
            <p14:sldId id="323"/>
            <p14:sldId id="378"/>
            <p14:sldId id="423"/>
            <p14:sldId id="345"/>
            <p14:sldId id="424"/>
            <p14:sldId id="338"/>
            <p14:sldId id="340"/>
            <p14:sldId id="425"/>
            <p14:sldId id="339"/>
            <p14:sldId id="426"/>
            <p14:sldId id="427"/>
          </p14:sldIdLst>
        </p14:section>
        <p14:section name="Plan" id="{10BBFB79-71CB-43CD-AE13-F2B7FC434C24}">
          <p14:sldIdLst>
            <p14:sldId id="402"/>
            <p14:sldId id="337"/>
          </p14:sldIdLst>
        </p14:section>
        <p14:section name="Extra" id="{859EB30E-8B78-4614-BECE-40EA25D87353}">
          <p14:sldIdLst>
            <p14:sldId id="344"/>
            <p14:sldId id="342"/>
            <p14:sldId id="353"/>
            <p14:sldId id="347"/>
            <p14:sldId id="354"/>
            <p14:sldId id="355"/>
            <p14:sldId id="393"/>
            <p14:sldId id="394"/>
            <p14:sldId id="3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9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E7E6E6"/>
    <a:srgbClr val="1ABC9C"/>
    <a:srgbClr val="565656"/>
    <a:srgbClr val="FFFFFF"/>
    <a:srgbClr val="F8F8F8"/>
    <a:srgbClr val="FE1359"/>
    <a:srgbClr val="FAF8F9"/>
    <a:srgbClr val="F9E5D7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08" autoAdjust="0"/>
    <p:restoredTop sz="81356" autoAdjust="0"/>
  </p:normalViewPr>
  <p:slideViewPr>
    <p:cSldViewPr snapToGrid="0">
      <p:cViewPr varScale="1">
        <p:scale>
          <a:sx n="88" d="100"/>
          <a:sy n="88" d="100"/>
        </p:scale>
        <p:origin x="1122" y="96"/>
      </p:cViewPr>
      <p:guideLst>
        <p:guide orient="horz" pos="2160"/>
        <p:guide pos="3840"/>
        <p:guide pos="529"/>
        <p:guide pos="719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kyran\Downloads\2018-0816%20SmartSplice%20&#30340;&#35079;&#26412;.xlsm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kyran\Downloads\2018-0816%20SmartSplice%20&#30340;&#35079;&#26412;.xlsm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\VbaProject\20180126_SmartCut\Models\LowSeimic%204Floor%2012M\01_1%20&#19968;&#33324;&#22320;&#21312;&#22320;&#38663;&#21147;&#35336;&#31639;%20v20170712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/>
              <a:t>上層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6.6580927384076991E-2"/>
          <c:y val="0.14953088610402573"/>
          <c:w val="0.90286351706036749"/>
          <c:h val="0.75107537614136266"/>
        </c:manualLayout>
      </c:layout>
      <c:lineChart>
        <c:grouping val="standard"/>
        <c:varyColors val="0"/>
        <c:ser>
          <c:idx val="0"/>
          <c:order val="0"/>
          <c:tx>
            <c:strRef>
              <c:f>'[2018-0816 SmartSplice 的複本.xlsm]工作表2'!$C$11</c:f>
              <c:strCache>
                <c:ptCount val="1"/>
                <c:pt idx="0">
                  <c:v>初始斷筋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val>
            <c:numRef>
              <c:f>'[2018-0816 SmartSplice 的複本.xlsm]工作表2'!$AC$11:$AW$11</c:f>
              <c:numCache>
                <c:formatCode>General</c:formatCode>
                <c:ptCount val="21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  <c:pt idx="11">
                  <c:v>6</c:v>
                </c:pt>
                <c:pt idx="12">
                  <c:v>6</c:v>
                </c:pt>
                <c:pt idx="13">
                  <c:v>6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  <c:pt idx="20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8B2-4C84-84B0-0478734CE5C1}"/>
            </c:ext>
          </c:extLst>
        </c:ser>
        <c:ser>
          <c:idx val="1"/>
          <c:order val="1"/>
          <c:tx>
            <c:strRef>
              <c:f>'[2018-0816 SmartSplice 的複本.xlsm]工作表2'!$C$15</c:f>
              <c:strCache>
                <c:ptCount val="1"/>
                <c:pt idx="0">
                  <c:v>多點斷筋</c:v>
                </c:pt>
              </c:strCache>
            </c:strRef>
          </c:tx>
          <c:spPr>
            <a:ln w="22225" cap="rnd">
              <a:solidFill>
                <a:schemeClr val="accent4"/>
              </a:solidFill>
              <a:prstDash val="sysDash"/>
              <a:round/>
            </a:ln>
            <a:effectLst/>
          </c:spPr>
          <c:marker>
            <c:symbol val="none"/>
          </c:marker>
          <c:val>
            <c:numRef>
              <c:f>'[2018-0816 SmartSplice 的複本.xlsm]工作表2'!$AC$15:$AW$15</c:f>
              <c:numCache>
                <c:formatCode>General</c:formatCode>
                <c:ptCount val="21"/>
                <c:pt idx="0">
                  <c:v>8</c:v>
                </c:pt>
                <c:pt idx="1">
                  <c:v>8</c:v>
                </c:pt>
                <c:pt idx="2">
                  <c:v>7</c:v>
                </c:pt>
                <c:pt idx="3">
                  <c:v>6</c:v>
                </c:pt>
                <c:pt idx="4">
                  <c:v>5</c:v>
                </c:pt>
                <c:pt idx="5">
                  <c:v>5</c:v>
                </c:pt>
                <c:pt idx="6">
                  <c:v>4</c:v>
                </c:pt>
                <c:pt idx="7">
                  <c:v>3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3</c:v>
                </c:pt>
                <c:pt idx="13">
                  <c:v>3</c:v>
                </c:pt>
                <c:pt idx="14">
                  <c:v>4</c:v>
                </c:pt>
                <c:pt idx="15">
                  <c:v>5</c:v>
                </c:pt>
                <c:pt idx="16">
                  <c:v>6</c:v>
                </c:pt>
                <c:pt idx="17">
                  <c:v>7</c:v>
                </c:pt>
                <c:pt idx="18">
                  <c:v>8</c:v>
                </c:pt>
                <c:pt idx="19">
                  <c:v>9</c:v>
                </c:pt>
                <c:pt idx="20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8B2-4C84-84B0-0478734CE5C1}"/>
            </c:ext>
          </c:extLst>
        </c:ser>
        <c:ser>
          <c:idx val="2"/>
          <c:order val="2"/>
          <c:tx>
            <c:strRef>
              <c:f>'[2018-0816 SmartSplice 的複本.xlsm]工作表2'!$C$27</c:f>
              <c:strCache>
                <c:ptCount val="1"/>
                <c:pt idx="0">
                  <c:v>多點斷筋 + 延伸長度</c:v>
                </c:pt>
              </c:strCache>
            </c:strRef>
          </c:tx>
          <c:spPr>
            <a:ln w="22225" cap="rnd">
              <a:solidFill>
                <a:schemeClr val="accent3"/>
              </a:solidFill>
              <a:prstDash val="sysDash"/>
              <a:round/>
            </a:ln>
            <a:effectLst/>
          </c:spPr>
          <c:marker>
            <c:symbol val="none"/>
          </c:marker>
          <c:val>
            <c:numRef>
              <c:f>'[2018-0816 SmartSplice 的複本.xlsm]工作表2'!$AC$31:$AW$31</c:f>
              <c:numCache>
                <c:formatCode>General</c:formatCode>
                <c:ptCount val="21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7</c:v>
                </c:pt>
                <c:pt idx="6">
                  <c:v>6</c:v>
                </c:pt>
                <c:pt idx="7">
                  <c:v>5</c:v>
                </c:pt>
                <c:pt idx="8">
                  <c:v>5</c:v>
                </c:pt>
                <c:pt idx="9">
                  <c:v>4</c:v>
                </c:pt>
                <c:pt idx="10">
                  <c:v>3</c:v>
                </c:pt>
                <c:pt idx="11">
                  <c:v>4</c:v>
                </c:pt>
                <c:pt idx="12">
                  <c:v>5</c:v>
                </c:pt>
                <c:pt idx="13">
                  <c:v>6</c:v>
                </c:pt>
                <c:pt idx="14">
                  <c:v>7</c:v>
                </c:pt>
                <c:pt idx="15">
                  <c:v>8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  <c:pt idx="20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8B2-4C84-84B0-0478734CE5C1}"/>
            </c:ext>
          </c:extLst>
        </c:ser>
        <c:ser>
          <c:idx val="3"/>
          <c:order val="3"/>
          <c:tx>
            <c:strRef>
              <c:f>'[2018-0816 SmartSplice 的複本.xlsm]工作表2'!$C$35</c:f>
              <c:strCache>
                <c:ptCount val="1"/>
                <c:pt idx="0">
                  <c:v>三點斷筋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x"/>
            <c:size val="6"/>
            <c:spPr>
              <a:noFill/>
              <a:ln w="9525">
                <a:solidFill>
                  <a:schemeClr val="accent2"/>
                </a:solidFill>
                <a:round/>
              </a:ln>
              <a:effectLst/>
            </c:spPr>
          </c:marker>
          <c:val>
            <c:numRef>
              <c:f>'[2018-0816 SmartSplice 的複本.xlsm]工作表2'!$AC$39:$AW$39</c:f>
              <c:numCache>
                <c:formatCode>General</c:formatCode>
                <c:ptCount val="21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9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  <c:pt idx="20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8B2-4C84-84B0-0478734CE5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51698848"/>
        <c:axId val="1251617664"/>
      </c:lineChart>
      <c:catAx>
        <c:axId val="12516988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51617664"/>
        <c:crosses val="autoZero"/>
        <c:auto val="1"/>
        <c:lblAlgn val="ctr"/>
        <c:lblOffset val="100"/>
        <c:noMultiLvlLbl val="0"/>
      </c:catAx>
      <c:valAx>
        <c:axId val="12516176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51698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/>
              <a:t>下層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6.5025371828521417E-2"/>
          <c:y val="0.30884924838940586"/>
          <c:w val="0.9155301837270341"/>
          <c:h val="0.58767568599379627"/>
        </c:manualLayout>
      </c:layout>
      <c:lineChart>
        <c:grouping val="standard"/>
        <c:varyColors val="0"/>
        <c:ser>
          <c:idx val="0"/>
          <c:order val="0"/>
          <c:tx>
            <c:strRef>
              <c:f>'[2018-0816 SmartSplice 的複本.xlsm]工作表2'!$C$11</c:f>
              <c:strCache>
                <c:ptCount val="1"/>
                <c:pt idx="0">
                  <c:v>初始斷筋</c:v>
                </c:pt>
              </c:strCache>
            </c:strRef>
          </c:tx>
          <c:spPr>
            <a:ln w="22225" cap="rnd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val>
            <c:numRef>
              <c:f>'[2018-0816 SmartSplice 的複本.xlsm]工作表2'!$AC$13:$AW$13</c:f>
              <c:numCache>
                <c:formatCode>General</c:formatCode>
                <c:ptCount val="21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7</c:v>
                </c:pt>
                <c:pt idx="15">
                  <c:v>7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  <c:pt idx="20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12C-4A2F-B00A-5FC957BB0690}"/>
            </c:ext>
          </c:extLst>
        </c:ser>
        <c:ser>
          <c:idx val="1"/>
          <c:order val="1"/>
          <c:tx>
            <c:strRef>
              <c:f>'[2018-0816 SmartSplice 的複本.xlsm]工作表2'!$C$15</c:f>
              <c:strCache>
                <c:ptCount val="1"/>
                <c:pt idx="0">
                  <c:v>多點斷筋</c:v>
                </c:pt>
              </c:strCache>
            </c:strRef>
          </c:tx>
          <c:spPr>
            <a:ln w="22225" cap="rnd">
              <a:solidFill>
                <a:schemeClr val="accent4"/>
              </a:solidFill>
              <a:prstDash val="sysDash"/>
              <a:round/>
            </a:ln>
            <a:effectLst/>
          </c:spPr>
          <c:marker>
            <c:symbol val="none"/>
          </c:marker>
          <c:val>
            <c:numRef>
              <c:f>'[2018-0816 SmartSplice 的複本.xlsm]工作表2'!$AC$17:$AW$17</c:f>
              <c:numCache>
                <c:formatCode>General</c:formatCode>
                <c:ptCount val="21"/>
                <c:pt idx="0">
                  <c:v>6</c:v>
                </c:pt>
                <c:pt idx="1">
                  <c:v>6</c:v>
                </c:pt>
                <c:pt idx="2">
                  <c:v>5</c:v>
                </c:pt>
                <c:pt idx="3">
                  <c:v>5</c:v>
                </c:pt>
                <c:pt idx="4">
                  <c:v>4</c:v>
                </c:pt>
                <c:pt idx="5">
                  <c:v>4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4</c:v>
                </c:pt>
                <c:pt idx="16">
                  <c:v>5</c:v>
                </c:pt>
                <c:pt idx="17">
                  <c:v>5</c:v>
                </c:pt>
                <c:pt idx="18">
                  <c:v>6</c:v>
                </c:pt>
                <c:pt idx="19">
                  <c:v>7</c:v>
                </c:pt>
                <c:pt idx="20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12C-4A2F-B00A-5FC957BB0690}"/>
            </c:ext>
          </c:extLst>
        </c:ser>
        <c:ser>
          <c:idx val="2"/>
          <c:order val="2"/>
          <c:tx>
            <c:strRef>
              <c:f>'[2018-0816 SmartSplice 的複本.xlsm]工作表2'!$C$27</c:f>
              <c:strCache>
                <c:ptCount val="1"/>
                <c:pt idx="0">
                  <c:v>多點斷筋 + 延伸長度</c:v>
                </c:pt>
              </c:strCache>
            </c:strRef>
          </c:tx>
          <c:spPr>
            <a:ln w="22225" cap="rnd">
              <a:solidFill>
                <a:schemeClr val="accent3"/>
              </a:solidFill>
              <a:prstDash val="sysDash"/>
              <a:round/>
            </a:ln>
            <a:effectLst/>
          </c:spPr>
          <c:marker>
            <c:symbol val="none"/>
          </c:marker>
          <c:val>
            <c:numRef>
              <c:f>'[2018-0816 SmartSplice 的複本.xlsm]工作表2'!$AC$33:$AW$33</c:f>
              <c:numCache>
                <c:formatCode>General</c:formatCode>
                <c:ptCount val="21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6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  <c:pt idx="20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12C-4A2F-B00A-5FC957BB0690}"/>
            </c:ext>
          </c:extLst>
        </c:ser>
        <c:ser>
          <c:idx val="3"/>
          <c:order val="3"/>
          <c:tx>
            <c:strRef>
              <c:f>'[2018-0816 SmartSplice 的複本.xlsm]工作表2'!$C$35</c:f>
              <c:strCache>
                <c:ptCount val="1"/>
                <c:pt idx="0">
                  <c:v>三點斷筋</c:v>
                </c:pt>
              </c:strCache>
            </c:strRef>
          </c:tx>
          <c:spPr>
            <a:ln w="22225" cap="rnd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x"/>
            <c:size val="6"/>
            <c:spPr>
              <a:noFill/>
              <a:ln w="9525">
                <a:solidFill>
                  <a:schemeClr val="accent2"/>
                </a:solidFill>
                <a:round/>
              </a:ln>
              <a:effectLst/>
            </c:spPr>
          </c:marker>
          <c:val>
            <c:numRef>
              <c:f>'[2018-0816 SmartSplice 的複本.xlsm]工作表2'!$AC$41:$AW$41</c:f>
              <c:numCache>
                <c:formatCode>General</c:formatCode>
                <c:ptCount val="21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  <c:pt idx="20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12C-4A2F-B00A-5FC957BB06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51698848"/>
        <c:axId val="1251617664"/>
      </c:lineChart>
      <c:catAx>
        <c:axId val="12516988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51617664"/>
        <c:crosses val="autoZero"/>
        <c:auto val="1"/>
        <c:lblAlgn val="ctr"/>
        <c:lblOffset val="100"/>
        <c:noMultiLvlLbl val="0"/>
      </c:catAx>
      <c:valAx>
        <c:axId val="1251617664"/>
        <c:scaling>
          <c:orientation val="minMax"/>
          <c:max val="7"/>
          <c:min val="3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51698848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為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1886448404475759E-2"/>
          <c:y val="5.1400554097404488E-2"/>
          <c:w val="0.86944652971010206"/>
          <c:h val="0.8326195683872849"/>
        </c:manualLayout>
      </c:layout>
      <c:scatterChart>
        <c:scatterStyle val="lineMarker"/>
        <c:varyColors val="0"/>
        <c:ser>
          <c:idx val="0"/>
          <c:order val="0"/>
          <c:tx>
            <c:strRef>
              <c:f>耐震_Spectrum!$B$65</c:f>
              <c:strCache>
                <c:ptCount val="1"/>
                <c:pt idx="0">
                  <c:v>SaD</c:v>
                </c:pt>
              </c:strCache>
            </c:strRef>
          </c:tx>
          <c:marker>
            <c:symbol val="none"/>
          </c:marker>
          <c:xVal>
            <c:numRef>
              <c:f>耐震_Spectrum!$A$66:$A$112</c:f>
              <c:numCache>
                <c:formatCode>0.000_ </c:formatCode>
                <c:ptCount val="47"/>
                <c:pt idx="0">
                  <c:v>0</c:v>
                </c:pt>
                <c:pt idx="1">
                  <c:v>0.16875000000000001</c:v>
                </c:pt>
                <c:pt idx="2">
                  <c:v>0.84375</c:v>
                </c:pt>
                <c:pt idx="3">
                  <c:v>0.94374999999999998</c:v>
                </c:pt>
                <c:pt idx="4">
                  <c:v>1.04375</c:v>
                </c:pt>
                <c:pt idx="5">
                  <c:v>1.14375</c:v>
                </c:pt>
                <c:pt idx="6">
                  <c:v>1.2437500000000001</c:v>
                </c:pt>
                <c:pt idx="7">
                  <c:v>1.3437500000000002</c:v>
                </c:pt>
                <c:pt idx="8">
                  <c:v>1.4437500000000003</c:v>
                </c:pt>
                <c:pt idx="9">
                  <c:v>1.5437500000000004</c:v>
                </c:pt>
                <c:pt idx="10">
                  <c:v>1.6437500000000005</c:v>
                </c:pt>
                <c:pt idx="11">
                  <c:v>1.7437500000000006</c:v>
                </c:pt>
                <c:pt idx="12">
                  <c:v>1.8437500000000007</c:v>
                </c:pt>
                <c:pt idx="13">
                  <c:v>1.9437500000000008</c:v>
                </c:pt>
                <c:pt idx="14">
                  <c:v>2.0437500000000006</c:v>
                </c:pt>
                <c:pt idx="15">
                  <c:v>2.1437500000000007</c:v>
                </c:pt>
                <c:pt idx="16">
                  <c:v>2.2437500000000008</c:v>
                </c:pt>
                <c:pt idx="17">
                  <c:v>2.3437500000000009</c:v>
                </c:pt>
                <c:pt idx="18">
                  <c:v>2.443750000000001</c:v>
                </c:pt>
                <c:pt idx="19">
                  <c:v>2.5437500000000011</c:v>
                </c:pt>
                <c:pt idx="20">
                  <c:v>2.6437500000000012</c:v>
                </c:pt>
                <c:pt idx="21">
                  <c:v>2.7437500000000012</c:v>
                </c:pt>
                <c:pt idx="22">
                  <c:v>2.8437500000000013</c:v>
                </c:pt>
                <c:pt idx="23">
                  <c:v>2.9437500000000014</c:v>
                </c:pt>
                <c:pt idx="24">
                  <c:v>3.0437500000000015</c:v>
                </c:pt>
                <c:pt idx="25">
                  <c:v>3.1437500000000016</c:v>
                </c:pt>
                <c:pt idx="26">
                  <c:v>3.2437500000000017</c:v>
                </c:pt>
                <c:pt idx="27">
                  <c:v>3.3437500000000018</c:v>
                </c:pt>
                <c:pt idx="28">
                  <c:v>3.4437500000000019</c:v>
                </c:pt>
                <c:pt idx="29">
                  <c:v>3.543750000000002</c:v>
                </c:pt>
                <c:pt idx="30">
                  <c:v>3.643750000000002</c:v>
                </c:pt>
                <c:pt idx="31">
                  <c:v>3.7437500000000021</c:v>
                </c:pt>
                <c:pt idx="32">
                  <c:v>3.8437500000000022</c:v>
                </c:pt>
                <c:pt idx="33">
                  <c:v>3.9437500000000023</c:v>
                </c:pt>
                <c:pt idx="34">
                  <c:v>4.043750000000002</c:v>
                </c:pt>
                <c:pt idx="35">
                  <c:v>4.1437500000000016</c:v>
                </c:pt>
                <c:pt idx="36">
                  <c:v>4.2437500000000012</c:v>
                </c:pt>
                <c:pt idx="37">
                  <c:v>4.3437500000000009</c:v>
                </c:pt>
                <c:pt idx="38">
                  <c:v>4.4437500000000005</c:v>
                </c:pt>
                <c:pt idx="39">
                  <c:v>4.5437500000000002</c:v>
                </c:pt>
                <c:pt idx="40">
                  <c:v>4.6437499999999998</c:v>
                </c:pt>
                <c:pt idx="41">
                  <c:v>4.7437499999999995</c:v>
                </c:pt>
                <c:pt idx="42">
                  <c:v>4.8437499999999991</c:v>
                </c:pt>
                <c:pt idx="43">
                  <c:v>4.9437499999999988</c:v>
                </c:pt>
                <c:pt idx="44">
                  <c:v>5.0437499999999984</c:v>
                </c:pt>
                <c:pt idx="45">
                  <c:v>5.143749999999998</c:v>
                </c:pt>
                <c:pt idx="46">
                  <c:v>5.2437499999999977</c:v>
                </c:pt>
              </c:numCache>
            </c:numRef>
          </c:xVal>
          <c:yVal>
            <c:numRef>
              <c:f>耐震_Spectrum!$B$66:$B$112</c:f>
              <c:numCache>
                <c:formatCode>0.000_ </c:formatCode>
                <c:ptCount val="47"/>
                <c:pt idx="0">
                  <c:v>0.32000000000000006</c:v>
                </c:pt>
                <c:pt idx="1">
                  <c:v>0.8</c:v>
                </c:pt>
                <c:pt idx="2">
                  <c:v>0.8</c:v>
                </c:pt>
                <c:pt idx="3">
                  <c:v>0.7152317880794703</c:v>
                </c:pt>
                <c:pt idx="4">
                  <c:v>0.64670658682634741</c:v>
                </c:pt>
                <c:pt idx="5">
                  <c:v>0.5901639344262295</c:v>
                </c:pt>
                <c:pt idx="6">
                  <c:v>0.542713567839196</c:v>
                </c:pt>
                <c:pt idx="7">
                  <c:v>0.50232558139534877</c:v>
                </c:pt>
                <c:pt idx="8">
                  <c:v>0.46753246753246747</c:v>
                </c:pt>
                <c:pt idx="9">
                  <c:v>0.43724696356275294</c:v>
                </c:pt>
                <c:pt idx="10">
                  <c:v>0.41064638783269952</c:v>
                </c:pt>
                <c:pt idx="11">
                  <c:v>0.38709677419354827</c:v>
                </c:pt>
                <c:pt idx="12">
                  <c:v>0.36610169491525413</c:v>
                </c:pt>
                <c:pt idx="13">
                  <c:v>0.34726688102893877</c:v>
                </c:pt>
                <c:pt idx="14">
                  <c:v>0.33027522935779807</c:v>
                </c:pt>
                <c:pt idx="15">
                  <c:v>0.32000000000000006</c:v>
                </c:pt>
                <c:pt idx="16">
                  <c:v>0.32000000000000006</c:v>
                </c:pt>
                <c:pt idx="17">
                  <c:v>0.32000000000000006</c:v>
                </c:pt>
                <c:pt idx="18">
                  <c:v>0.32000000000000006</c:v>
                </c:pt>
                <c:pt idx="19">
                  <c:v>0.32000000000000006</c:v>
                </c:pt>
                <c:pt idx="20">
                  <c:v>0.32000000000000006</c:v>
                </c:pt>
                <c:pt idx="21">
                  <c:v>0.32000000000000006</c:v>
                </c:pt>
                <c:pt idx="22">
                  <c:v>0.32000000000000006</c:v>
                </c:pt>
                <c:pt idx="23">
                  <c:v>0.32000000000000006</c:v>
                </c:pt>
                <c:pt idx="24">
                  <c:v>0.32000000000000006</c:v>
                </c:pt>
                <c:pt idx="25">
                  <c:v>0.32000000000000006</c:v>
                </c:pt>
                <c:pt idx="26">
                  <c:v>0.32000000000000006</c:v>
                </c:pt>
                <c:pt idx="27">
                  <c:v>0.32000000000000006</c:v>
                </c:pt>
                <c:pt idx="28">
                  <c:v>0.32000000000000006</c:v>
                </c:pt>
                <c:pt idx="29">
                  <c:v>0.32000000000000006</c:v>
                </c:pt>
                <c:pt idx="30">
                  <c:v>0.32000000000000006</c:v>
                </c:pt>
                <c:pt idx="31">
                  <c:v>0.32000000000000006</c:v>
                </c:pt>
                <c:pt idx="32">
                  <c:v>0.32000000000000006</c:v>
                </c:pt>
                <c:pt idx="33">
                  <c:v>0.32000000000000006</c:v>
                </c:pt>
                <c:pt idx="34">
                  <c:v>0.32000000000000006</c:v>
                </c:pt>
                <c:pt idx="35">
                  <c:v>0.32000000000000006</c:v>
                </c:pt>
                <c:pt idx="36">
                  <c:v>0.32000000000000006</c:v>
                </c:pt>
                <c:pt idx="37">
                  <c:v>0.32000000000000006</c:v>
                </c:pt>
                <c:pt idx="38">
                  <c:v>0.32000000000000006</c:v>
                </c:pt>
                <c:pt idx="39">
                  <c:v>0.32000000000000006</c:v>
                </c:pt>
                <c:pt idx="40">
                  <c:v>0.32000000000000006</c:v>
                </c:pt>
                <c:pt idx="41">
                  <c:v>0.32000000000000006</c:v>
                </c:pt>
                <c:pt idx="42">
                  <c:v>0.32000000000000006</c:v>
                </c:pt>
                <c:pt idx="43">
                  <c:v>0.32000000000000006</c:v>
                </c:pt>
                <c:pt idx="44">
                  <c:v>0.32000000000000006</c:v>
                </c:pt>
                <c:pt idx="45">
                  <c:v>0.32000000000000006</c:v>
                </c:pt>
                <c:pt idx="46">
                  <c:v>0.32000000000000006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831-4BA5-9758-C5C2D2AB998D}"/>
            </c:ext>
          </c:extLst>
        </c:ser>
        <c:ser>
          <c:idx val="1"/>
          <c:order val="1"/>
          <c:tx>
            <c:strRef>
              <c:f>耐震_Spectrum!$M$44</c:f>
              <c:strCache>
                <c:ptCount val="1"/>
                <c:pt idx="0">
                  <c:v>Tx</c:v>
                </c:pt>
              </c:strCache>
            </c:strRef>
          </c:tx>
          <c:spPr>
            <a:ln>
              <a:prstDash val="dashDot"/>
            </a:ln>
          </c:spPr>
          <c:marker>
            <c:symbol val="none"/>
          </c:marker>
          <c:xVal>
            <c:numRef>
              <c:f>耐震_Spectrum!$M$45:$M$46</c:f>
              <c:numCache>
                <c:formatCode>General</c:formatCode>
                <c:ptCount val="2"/>
                <c:pt idx="0">
                  <c:v>0.95679999999999998</c:v>
                </c:pt>
                <c:pt idx="1">
                  <c:v>0.95679999999999998</c:v>
                </c:pt>
              </c:numCache>
            </c:numRef>
          </c:xVal>
          <c:yVal>
            <c:numRef>
              <c:f>耐震_Spectrum!$N$45:$N$46</c:f>
              <c:numCache>
                <c:formatCode>General</c:formatCode>
                <c:ptCount val="2"/>
                <c:pt idx="0">
                  <c:v>0</c:v>
                </c:pt>
                <c:pt idx="1">
                  <c:v>0.70547658862876261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831-4BA5-9758-C5C2D2AB998D}"/>
            </c:ext>
          </c:extLst>
        </c:ser>
        <c:ser>
          <c:idx val="2"/>
          <c:order val="2"/>
          <c:tx>
            <c:strRef>
              <c:f>耐震_Spectrum!$O$44</c:f>
              <c:strCache>
                <c:ptCount val="1"/>
                <c:pt idx="0">
                  <c:v>Ty</c:v>
                </c:pt>
              </c:strCache>
            </c:strRef>
          </c:tx>
          <c:spPr>
            <a:ln>
              <a:prstDash val="sysDash"/>
            </a:ln>
          </c:spPr>
          <c:marker>
            <c:symbol val="none"/>
          </c:marker>
          <c:xVal>
            <c:numRef>
              <c:f>耐震_Spectrum!$O$45:$O$46</c:f>
              <c:numCache>
                <c:formatCode>General</c:formatCode>
                <c:ptCount val="2"/>
                <c:pt idx="0">
                  <c:v>0.95679999999999998</c:v>
                </c:pt>
                <c:pt idx="1">
                  <c:v>0.95679999999999998</c:v>
                </c:pt>
              </c:numCache>
            </c:numRef>
          </c:xVal>
          <c:yVal>
            <c:numRef>
              <c:f>耐震_Spectrum!$P$45:$P$46</c:f>
              <c:numCache>
                <c:formatCode>General</c:formatCode>
                <c:ptCount val="2"/>
                <c:pt idx="0">
                  <c:v>0</c:v>
                </c:pt>
                <c:pt idx="1">
                  <c:v>0.70547658862876261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831-4BA5-9758-C5C2D2AB998D}"/>
            </c:ext>
          </c:extLst>
        </c:ser>
        <c:ser>
          <c:idx val="3"/>
          <c:order val="3"/>
          <c:tx>
            <c:strRef>
              <c:f>耐震_Spectrum!$Q$44</c:f>
              <c:strCache>
                <c:ptCount val="1"/>
                <c:pt idx="0">
                  <c:v>1.4Tcode</c:v>
                </c:pt>
              </c:strCache>
            </c:strRef>
          </c:tx>
          <c:spPr>
            <a:ln>
              <a:prstDash val="sysDash"/>
            </a:ln>
          </c:spPr>
          <c:marker>
            <c:symbol val="none"/>
          </c:marker>
          <c:xVal>
            <c:numRef>
              <c:f>耐震_Spectrum!$Q$45:$Q$46</c:f>
              <c:numCache>
                <c:formatCode>General</c:formatCode>
                <c:ptCount val="2"/>
                <c:pt idx="0">
                  <c:v>0.80230414115503668</c:v>
                </c:pt>
                <c:pt idx="1">
                  <c:v>0.80230414115503668</c:v>
                </c:pt>
              </c:numCache>
            </c:numRef>
          </c:xVal>
          <c:yVal>
            <c:numRef>
              <c:f>耐震_Spectrum!$R$45:$R$46</c:f>
              <c:numCache>
                <c:formatCode>General</c:formatCode>
                <c:ptCount val="2"/>
                <c:pt idx="0">
                  <c:v>0</c:v>
                </c:pt>
                <c:pt idx="1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831-4BA5-9758-C5C2D2AB99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91862559"/>
        <c:axId val="1"/>
      </c:scatterChart>
      <c:valAx>
        <c:axId val="1591862559"/>
        <c:scaling>
          <c:orientation val="minMax"/>
          <c:max val="5"/>
          <c:min val="0"/>
        </c:scaling>
        <c:delete val="0"/>
        <c:axPos val="b"/>
        <c:majorGridlines/>
        <c:numFmt formatCode="0.00_ " sourceLinked="0"/>
        <c:majorTickMark val="out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新細明體"/>
                <a:ea typeface="新細明體"/>
                <a:cs typeface="新細明體"/>
              </a:defRPr>
            </a:pPr>
            <a:endParaRPr lang="zh-TW"/>
          </a:p>
        </c:txPr>
        <c:crossAx val="1"/>
        <c:crosses val="autoZero"/>
        <c:crossBetween val="midCat"/>
        <c:majorUnit val="0.5"/>
      </c:valAx>
      <c:valAx>
        <c:axId val="1"/>
        <c:scaling>
          <c:orientation val="minMax"/>
          <c:min val="0"/>
        </c:scaling>
        <c:delete val="0"/>
        <c:axPos val="l"/>
        <c:majorGridlines/>
        <c:numFmt formatCode="0.000_ " sourceLinked="1"/>
        <c:majorTickMark val="out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zh-TW"/>
          </a:p>
        </c:txPr>
        <c:crossAx val="1591862559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69108280254777066"/>
          <c:y val="0.10069444444444445"/>
          <c:w val="0.25477707006369421"/>
          <c:h val="0.33333333333333337"/>
        </c:manualLayout>
      </c:layout>
      <c:overlay val="0"/>
      <c:spPr>
        <a:noFill/>
      </c:spPr>
      <c:txPr>
        <a:bodyPr/>
        <a:lstStyle/>
        <a:p>
          <a:pPr>
            <a:defRPr sz="920" b="0" i="0" u="none" strike="noStrike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zh-TW"/>
        </a:p>
      </c:txPr>
    </c:legend>
    <c:plotVisOnly val="1"/>
    <c:dispBlanksAs val="gap"/>
    <c:showDLblsOverMax val="0"/>
  </c:chart>
  <c:txPr>
    <a:bodyPr/>
    <a:lstStyle/>
    <a:p>
      <a:pPr>
        <a:defRPr sz="10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zh-TW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4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Relationship Id="rId4" Type="http://schemas.openxmlformats.org/officeDocument/2006/relationships/image" Target="../media/image58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Relationship Id="rId4" Type="http://schemas.openxmlformats.org/officeDocument/2006/relationships/image" Target="../media/image5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B05D-A85A-41E9-95F8-557FC4A8E4EF}" type="datetimeFigureOut">
              <a:rPr lang="zh-TW" altLang="en-US" smtClean="0"/>
              <a:t>2019/5/14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FA8AB-93ED-4030-B179-2AF13832A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65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Try </a:t>
            </a:r>
            <a:r>
              <a:rPr lang="zh-CN" altLang="en-US" dirty="0"/>
              <a:t>講清楚脈絡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296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下層筋都有可能</a:t>
            </a:r>
            <a:endParaRPr lang="en-US" altLang="zh-TW" dirty="0"/>
          </a:p>
          <a:p>
            <a:r>
              <a:rPr lang="zh-TW" altLang="en-US" dirty="0"/>
              <a:t>梁長影響 </a:t>
            </a:r>
            <a:r>
              <a:rPr lang="en-US" altLang="zh-TW" dirty="0"/>
              <a:t>Moment Decay &amp; </a:t>
            </a:r>
            <a:r>
              <a:rPr lang="en-US" altLang="zh-TW" dirty="0" err="1"/>
              <a:t>Ld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1080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27=&gt;11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015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混凝土強度越高效果越好</a:t>
            </a:r>
            <a:endParaRPr lang="en-US" altLang="zh-TW" dirty="0"/>
          </a:p>
          <a:p>
            <a:r>
              <a:rPr lang="zh-TW" altLang="en-US" dirty="0"/>
              <a:t>重力需考慮樓版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7744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手做一次模型</a:t>
            </a:r>
          </a:p>
          <a:p>
            <a:r>
              <a:rPr lang="zh-TW" altLang="en-US" dirty="0">
                <a:effectLst/>
              </a:rPr>
              <a:t>開發程式 </a:t>
            </a:r>
            <a:r>
              <a:rPr lang="en-US" dirty="0">
                <a:effectLst/>
              </a:rPr>
              <a:t>for </a:t>
            </a:r>
            <a:r>
              <a:rPr lang="en-US" dirty="0" err="1">
                <a:effectLst/>
              </a:rPr>
              <a:t>etabs</a:t>
            </a:r>
            <a:r>
              <a:rPr lang="en-US" dirty="0">
                <a:effectLst/>
              </a:rPr>
              <a:t> 2016</a:t>
            </a:r>
          </a:p>
          <a:p>
            <a:r>
              <a:rPr lang="zh-TW" altLang="en-US" dirty="0">
                <a:effectLst/>
              </a:rPr>
              <a:t>塑絞設定</a:t>
            </a:r>
          </a:p>
          <a:p>
            <a:pPr lvl="1"/>
            <a:r>
              <a:rPr lang="en-US" dirty="0">
                <a:effectLst/>
              </a:rPr>
              <a:t>TEASPA</a:t>
            </a:r>
          </a:p>
          <a:p>
            <a:pPr lvl="1"/>
            <a:r>
              <a:rPr lang="en-US" dirty="0">
                <a:effectLst/>
              </a:rPr>
              <a:t>SERCB</a:t>
            </a:r>
          </a:p>
          <a:p>
            <a:pPr lvl="1"/>
            <a:r>
              <a:rPr lang="zh-TW" altLang="en-US" dirty="0">
                <a:effectLst/>
              </a:rPr>
              <a:t>遲滯迴圈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77600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大部分是直通筋，不太準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8128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定義非線性驗證的邊界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88146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比較 </a:t>
            </a:r>
            <a:r>
              <a:rPr lang="en-US" altLang="zh-TW" dirty="0"/>
              <a:t>Ra,</a:t>
            </a:r>
            <a:r>
              <a:rPr lang="en-US" altLang="zh-TW" baseline="0" dirty="0"/>
              <a:t> R</a:t>
            </a:r>
            <a:r>
              <a:rPr lang="zh-TW" altLang="en-US" dirty="0"/>
              <a:t> 值</a:t>
            </a:r>
            <a:endParaRPr lang="en-US" altLang="zh-TW" dirty="0"/>
          </a:p>
          <a:p>
            <a:r>
              <a:rPr lang="en-US" altLang="zh-TW" dirty="0"/>
              <a:t>DBE, MCE </a:t>
            </a:r>
            <a:r>
              <a:rPr lang="zh-TW" altLang="en-US" dirty="0"/>
              <a:t>的性能績效點對應到 </a:t>
            </a:r>
            <a:r>
              <a:rPr lang="en-US" altLang="zh-TW" dirty="0" err="1"/>
              <a:t>delta_u</a:t>
            </a:r>
            <a:endParaRPr lang="en-US" altLang="zh-TW" dirty="0"/>
          </a:p>
          <a:p>
            <a:r>
              <a:rPr lang="zh-TW" altLang="en-US" dirty="0"/>
              <a:t>雙線性化找到 </a:t>
            </a:r>
            <a:r>
              <a:rPr lang="en-US" altLang="zh-TW" dirty="0" err="1"/>
              <a:t>delta_y,eff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3273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4509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傳統斷筋 </a:t>
            </a:r>
            <a:r>
              <a:rPr lang="en-US" altLang="zh-TW" dirty="0">
                <a:effectLst/>
              </a:rPr>
              <a:t>max(</a:t>
            </a:r>
            <a:r>
              <a:rPr lang="en-US" altLang="zh-TW" dirty="0" err="1">
                <a:effectLst/>
              </a:rPr>
              <a:t>ld</a:t>
            </a:r>
            <a:r>
              <a:rPr lang="en-US" altLang="zh-TW" dirty="0">
                <a:effectLst/>
              </a:rPr>
              <a:t>, 1/3 span)</a:t>
            </a:r>
          </a:p>
          <a:p>
            <a:pPr lvl="1"/>
            <a:r>
              <a:rPr lang="zh-TW" altLang="en-US" dirty="0">
                <a:effectLst/>
              </a:rPr>
              <a:t>簡算法延伸長度比梁長還長 取最大直接配</a:t>
            </a:r>
          </a:p>
          <a:p>
            <a:r>
              <a:rPr lang="en-US" dirty="0"/>
              <a:t>1140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4076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問題與目標</a:t>
            </a:r>
            <a:endParaRPr lang="zh-TW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目前工程上斷筋處都固定在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1/3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或是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1/5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處</a:t>
            </a: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之所以這樣是為了施工上比較方便</a:t>
            </a: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但是這樣會有不經濟的問題產生</a:t>
            </a: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如果我們能做到根據需求來決定斷筋處</a:t>
            </a: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就能節省鋼筋的用量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6889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GA </a:t>
            </a:r>
            <a:r>
              <a:rPr lang="zh-TW" altLang="en-US" dirty="0"/>
              <a:t>演算法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0775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傳統不經濟 </a:t>
            </a:r>
            <a:endParaRPr lang="en-US" dirty="0"/>
          </a:p>
          <a:p>
            <a:r>
              <a:rPr lang="en-US" dirty="0"/>
              <a:t>828</a:t>
            </a:r>
          </a:p>
          <a:p>
            <a:r>
              <a:rPr lang="zh-TW" altLang="en-US" dirty="0"/>
              <a:t>傳統不保守 不符合 混凝土結構設計規範 </a:t>
            </a:r>
            <a:r>
              <a:rPr lang="en-US" altLang="zh-TW" dirty="0"/>
              <a:t>401-100 R5.11.2 </a:t>
            </a:r>
          </a:p>
          <a:p>
            <a:r>
              <a:rPr lang="en-US" altLang="zh-TW" dirty="0"/>
              <a:t>1140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0181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11076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6248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由於很複雜，先記得最終的結果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400</a:t>
            </a:r>
            <a:endParaRPr lang="zh-TW" alt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2262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3500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513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效果不好的地方用傳統斷筋</a:t>
            </a:r>
          </a:p>
          <a:p>
            <a:pPr lvl="1"/>
            <a:r>
              <a:rPr lang="en-US" altLang="zh-TW" dirty="0">
                <a:effectLst/>
              </a:rPr>
              <a:t>93.50 =&gt; 93.23</a:t>
            </a:r>
          </a:p>
          <a:p>
            <a:pPr lvl="1"/>
            <a:r>
              <a:rPr lang="en-US" altLang="zh-TW" dirty="0">
                <a:effectLst/>
              </a:rPr>
              <a:t>101.04 =&gt; 97.80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五點斷筋 </a:t>
            </a:r>
            <a:endParaRPr lang="en-US" altLang="zh-TW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5581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B3B4D-10A2-4BE1-AB8E-3DCE5A42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7069-7A31-444D-80E6-B61C02E1392B}" type="datetime1">
              <a:rPr lang="fr-FR" altLang="zh-TW" smtClean="0"/>
              <a:t>14/05/2019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BF60-08D0-4FC5-B9EF-E3C7B7F02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4B90-A549-404C-9A50-A6D457809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846574-C5D9-4541-A02B-C658C406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F10B-ECA2-4753-8694-8A0132243A1A}" type="datetime1">
              <a:rPr lang="fr-FR" altLang="zh-TW" smtClean="0"/>
              <a:t>14/05/2019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F8029F-A75F-4A6C-9B77-D4DC0F2CE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7FFB95-0236-4810-BE8A-09F9C6E40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64A90B-CF09-4A0C-964C-CCE2F3891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63D6-108C-484F-A72E-357B7AC47626}" type="datetime1">
              <a:rPr lang="fr-FR" altLang="zh-TW" smtClean="0"/>
              <a:t>14/05/2019</a:t>
            </a:fld>
            <a:endParaRPr lang="fr-FR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A952C6-C50D-4D27-A031-9F982CD85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D60CB7-F310-48A1-80FC-606923F4C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A077DE-2949-4E1A-A7D2-4FBE62B42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E91A-1B1C-4AA6-BE7D-BFAB22416A0A}" type="datetime1">
              <a:rPr lang="fr-FR" altLang="zh-TW" smtClean="0"/>
              <a:t>14/05/2019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EE20-567C-4C34-8BB7-F1F7931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BE87-6DB0-404E-870D-522D1C646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674FCD-0A62-42CB-A507-A24ACB490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E6B3-FD71-4468-88B9-C0735253CCAA}" type="datetime1">
              <a:rPr lang="fr-FR" altLang="zh-TW" smtClean="0"/>
              <a:t>14/05/2019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AB05D0-E22C-472E-BF13-4E9F0150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109015-8337-4804-B005-FEEEEB222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3EC2353-4E52-497D-A4B2-2E750BD50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37967-40FB-4E34-8FF3-6969956CCBF8}" type="datetime1">
              <a:rPr lang="fr-FR" altLang="zh-TW" smtClean="0"/>
              <a:t>14/05/2019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13D28-51FB-4F50-BDBF-A7C8780FD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1FB78-7A43-425A-87EA-CC2A172D3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65860AB-B60C-4CB6-A224-D2EEA226F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CC2AA-C9BE-4B6D-A61B-7594931CB630}" type="datetime1">
              <a:rPr lang="fr-FR" altLang="zh-TW" smtClean="0"/>
              <a:t>14/05/2019</a:t>
            </a:fld>
            <a:endParaRPr lang="fr-FR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64F6EB-F5B4-42CC-A158-D347FFFC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F45674F-4740-4A8E-B735-D260A20B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8D4F98B-F535-42AC-B3A6-07C069450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5520A-363C-425F-A28D-4D02521E9EC2}" type="datetime1">
              <a:rPr lang="fr-FR" altLang="zh-TW" smtClean="0"/>
              <a:t>14/05/2019</a:t>
            </a:fld>
            <a:endParaRPr 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36F9E3-BC92-4459-8066-2F25BDEDE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2BD7FB-F1A6-4341-AF8B-A390D4CD4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391910-59C3-4A6C-A92C-14BCFCAAC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6E1-A9EF-44B8-BDC2-AD38F076111B}" type="datetime1">
              <a:rPr lang="fr-FR" altLang="zh-TW" smtClean="0"/>
              <a:t>14/05/2019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51203F5-0452-4F1B-8FDA-93CDD55EA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5E621A-06C1-48FB-B4B5-A6049B394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12089D0-15D8-4668-94AB-2DD2C8345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60845-F4F6-4A6C-87EC-25D40DD76F66}" type="datetime1">
              <a:rPr lang="fr-FR" altLang="zh-TW" smtClean="0"/>
              <a:t>14/05/2019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5F1F3D-483B-4FDF-BBAA-1EC89A09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F66571-F47F-42A0-B34E-6EE3B5213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9287C6F-AF18-4E1D-A332-6795B82A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758D6-ED01-4AE2-915C-7364812A8626}" type="datetime1">
              <a:rPr lang="fr-FR" altLang="zh-TW" smtClean="0"/>
              <a:t>14/05/2019</a:t>
            </a:fld>
            <a:endParaRPr lang="fr-FR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52D4871-2BFE-440D-9565-05EC7991F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744D931A-A296-4060-B127-F6EBFCAE4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599C8521-7469-4FAB-B2AA-C3011F6F2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EA16-B830-4EFF-8CB0-DE8E57720CDD}" type="datetime1">
              <a:rPr lang="fr-FR" altLang="zh-TW" smtClean="0"/>
              <a:t>14/05/2019</a:t>
            </a:fld>
            <a:endParaRPr lang="fr-FR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EE472D1E-0B39-43FF-9F13-3981AFE79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62D67ACC-D235-482D-AF73-EA30E6466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4BFA6CB-C65D-4E90-9429-6C9648851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9C44F-DB87-47B9-975C-3AD181DD0144}" type="datetime1">
              <a:rPr lang="fr-FR" altLang="zh-TW" smtClean="0"/>
              <a:t>14/05/2019</a:t>
            </a:fld>
            <a:endParaRPr lang="fr-FR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EF6C3DF-6884-4B5D-948B-1AAD3FFF9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CF0071-8C72-4C48-A571-6079DEBA9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97C81B4-7E4E-4BE4-A102-E12DBA2BF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8F73A-9A53-44D5-87A0-EF89FB35B76E}" type="datetime1">
              <a:rPr lang="fr-FR" altLang="zh-TW" smtClean="0"/>
              <a:t>14/05/2019</a:t>
            </a:fld>
            <a:endParaRPr lang="fr-FR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8401A73-EDF7-475F-8B26-27FE29552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39ACE44-BB68-49DE-B8DC-AE45C02C2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7DEC1FB-CCC2-44F6-B4BE-99835A5E9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877FE-3F74-424B-86C7-10EA22D7ED24}" type="datetime1">
              <a:rPr lang="fr-FR" altLang="zh-TW" smtClean="0"/>
              <a:t>14/05/2019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2FE9768-2159-419B-BE8B-EB4C4977A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B20FF6-87E9-4012-9AC2-A528E02A6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036832-CA27-43D7-AFE7-4DABA55B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7178-D13A-4930-A1A8-4200F7450DEF}" type="datetime1">
              <a:rPr lang="fr-FR" altLang="zh-TW" smtClean="0"/>
              <a:t>14/05/2019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068B8BF-E0FB-4289-B3FA-8D31CF53B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C5088B4-21E0-4209-BFB7-04477D033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3FAE6EA-4106-40FC-A22B-305E5CB04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3247B-B3F7-41BB-A95F-B6B56C48E17E}" type="datetime1">
              <a:rPr lang="fr-FR" altLang="zh-TW" smtClean="0"/>
              <a:t>14/05/2019</a:t>
            </a:fld>
            <a:endParaRPr lang="fr-FR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9012464-84E7-47E9-BE50-AEFE3F508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29AB68E-51CE-43DB-B931-258D45D43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CB354E0-8501-4F11-9BB2-C0E1B4987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140C-C5FE-4C35-B4E1-C65C06066FA9}" type="datetime1">
              <a:rPr lang="fr-FR" altLang="zh-TW" smtClean="0"/>
              <a:t>14/05/2019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D462-1B6D-4A6C-8C25-B8F837A2D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FC2D6-F569-4D56-9044-6DC01AE89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FBD1-3D9B-4272-AD61-7503861467DB}" type="datetime1">
              <a:rPr lang="fr-FR" altLang="zh-TW" smtClean="0"/>
              <a:t>14/05/2019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image" Target="../media/image59.emf"/><Relationship Id="rId7" Type="http://schemas.openxmlformats.org/officeDocument/2006/relationships/image" Target="../media/image56.wmf"/><Relationship Id="rId12" Type="http://schemas.openxmlformats.org/officeDocument/2006/relationships/image" Target="../media/image60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58.wmf"/><Relationship Id="rId5" Type="http://schemas.openxmlformats.org/officeDocument/2006/relationships/image" Target="../media/image55.wmf"/><Relationship Id="rId10" Type="http://schemas.openxmlformats.org/officeDocument/2006/relationships/oleObject" Target="../embeddings/oleObject17.bin"/><Relationship Id="rId4" Type="http://schemas.openxmlformats.org/officeDocument/2006/relationships/oleObject" Target="../embeddings/oleObject14.bin"/><Relationship Id="rId9" Type="http://schemas.openxmlformats.org/officeDocument/2006/relationships/image" Target="../media/image57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10.png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9.wmf"/><Relationship Id="rId5" Type="http://schemas.openxmlformats.org/officeDocument/2006/relationships/image" Target="../media/image6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8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image" Target="../media/image70.emf"/><Relationship Id="rId7" Type="http://schemas.openxmlformats.org/officeDocument/2006/relationships/image" Target="../media/image68.wmf"/><Relationship Id="rId12" Type="http://schemas.openxmlformats.org/officeDocument/2006/relationships/image" Target="../media/image71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58.wmf"/><Relationship Id="rId5" Type="http://schemas.openxmlformats.org/officeDocument/2006/relationships/image" Target="../media/image67.wmf"/><Relationship Id="rId10" Type="http://schemas.openxmlformats.org/officeDocument/2006/relationships/oleObject" Target="../embeddings/oleObject21.bin"/><Relationship Id="rId4" Type="http://schemas.openxmlformats.org/officeDocument/2006/relationships/oleObject" Target="../embeddings/oleObject18.bin"/><Relationship Id="rId9" Type="http://schemas.openxmlformats.org/officeDocument/2006/relationships/image" Target="../media/image69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oleObject" Target="../embeddings/oleObject9.bin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6.bin"/><Relationship Id="rId12" Type="http://schemas.openxmlformats.org/officeDocument/2006/relationships/image" Target="../media/image14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3.wmf"/><Relationship Id="rId4" Type="http://schemas.openxmlformats.org/officeDocument/2006/relationships/image" Target="../media/image15.png"/><Relationship Id="rId9" Type="http://schemas.openxmlformats.org/officeDocument/2006/relationships/oleObject" Target="../embeddings/oleObject7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17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4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NUL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3.emf"/><Relationship Id="rId4" Type="http://schemas.openxmlformats.org/officeDocument/2006/relationships/image" Target="../media/image9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7.emf"/><Relationship Id="rId5" Type="http://schemas.openxmlformats.org/officeDocument/2006/relationships/image" Target="../media/image96.png"/><Relationship Id="rId4" Type="http://schemas.openxmlformats.org/officeDocument/2006/relationships/image" Target="../media/image95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7" Type="http://schemas.openxmlformats.org/officeDocument/2006/relationships/image" Target="../media/image10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NULL"/><Relationship Id="rId5" Type="http://schemas.openxmlformats.org/officeDocument/2006/relationships/image" Target="../media/image100.emf"/><Relationship Id="rId4" Type="http://schemas.openxmlformats.org/officeDocument/2006/relationships/image" Target="NUL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6.png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1.png"/><Relationship Id="rId4" Type="http://schemas.openxmlformats.org/officeDocument/2006/relationships/image" Target="NUL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7.png"/><Relationship Id="rId4" Type="http://schemas.openxmlformats.org/officeDocument/2006/relationships/image" Target="../media/image12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24.e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7.emf"/><Relationship Id="rId5" Type="http://schemas.openxmlformats.org/officeDocument/2006/relationships/image" Target="../media/image126.emf"/><Relationship Id="rId4" Type="http://schemas.openxmlformats.org/officeDocument/2006/relationships/image" Target="../media/image125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image" Target="NUL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0.emf"/><Relationship Id="rId4" Type="http://schemas.openxmlformats.org/officeDocument/2006/relationships/image" Target="../media/image129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3.emf"/><Relationship Id="rId5" Type="http://schemas.openxmlformats.org/officeDocument/2006/relationships/image" Target="../media/image132.emf"/><Relationship Id="rId4" Type="http://schemas.openxmlformats.org/officeDocument/2006/relationships/image" Target="../media/image129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emf"/><Relationship Id="rId2" Type="http://schemas.openxmlformats.org/officeDocument/2006/relationships/image" Target="NUL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7.emf"/><Relationship Id="rId5" Type="http://schemas.openxmlformats.org/officeDocument/2006/relationships/image" Target="../media/image136.emf"/><Relationship Id="rId4" Type="http://schemas.openxmlformats.org/officeDocument/2006/relationships/image" Target="../media/image135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7" Type="http://schemas.openxmlformats.org/officeDocument/2006/relationships/image" Target="../media/image72.emf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5.emf"/><Relationship Id="rId5" Type="http://schemas.openxmlformats.org/officeDocument/2006/relationships/image" Target="../media/image142.emf"/><Relationship Id="rId4" Type="http://schemas.openxmlformats.org/officeDocument/2006/relationships/image" Target="../media/image14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image" Target="../media/image30.png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489200" y="3737233"/>
            <a:ext cx="7213600" cy="69544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MULTI-</a:t>
            </a:r>
            <a:r>
              <a:rPr lang="en-US" altLang="zh-TW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CUT-OFF</a:t>
            </a:r>
            <a:r>
              <a:rPr lang="fr-FR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 REBAR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89200" y="4298669"/>
            <a:ext cx="72136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Advisor : Prof. </a:t>
            </a:r>
            <a:r>
              <a:rPr lang="en-US" sz="3600" dirty="0" err="1">
                <a:cs typeface="Segoe UI" panose="020B0502040204020203" pitchFamily="34" charset="0"/>
              </a:rPr>
              <a:t>K.C.Chang</a:t>
            </a:r>
            <a:endParaRPr lang="en-US" sz="3600" dirty="0">
              <a:cs typeface="Segoe UI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Presenters : You-Ran </a:t>
            </a:r>
            <a:r>
              <a:rPr lang="en-US" sz="3600" dirty="0" err="1">
                <a:cs typeface="Segoe UI" panose="020B0502040204020203" pitchFamily="34" charset="0"/>
              </a:rPr>
              <a:t>Nai</a:t>
            </a:r>
            <a:endParaRPr lang="en-US" sz="3600" dirty="0"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53002" y="1005004"/>
            <a:ext cx="2285998" cy="2285996"/>
            <a:chOff x="4761188" y="954891"/>
            <a:chExt cx="2669626" cy="2669624"/>
          </a:xfrm>
        </p:grpSpPr>
        <p:sp>
          <p:nvSpPr>
            <p:cNvPr id="3" name="Oval 2"/>
            <p:cNvSpPr/>
            <p:nvPr/>
          </p:nvSpPr>
          <p:spPr>
            <a:xfrm>
              <a:off x="4761188" y="954891"/>
              <a:ext cx="2669626" cy="2669624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/>
            <p:cNvSpPr/>
            <p:nvPr/>
          </p:nvSpPr>
          <p:spPr>
            <a:xfrm>
              <a:off x="5328746" y="1522450"/>
              <a:ext cx="1534508" cy="1534506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5738650" y="1932353"/>
              <a:ext cx="714700" cy="714700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BD8A79-6813-42E3-A0C1-B25AC3301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3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Combinations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10</a:t>
            </a:fld>
            <a:endParaRPr lang="fr-FR"/>
          </a:p>
        </p:txBody>
      </p:sp>
      <p:sp>
        <p:nvSpPr>
          <p:cNvPr id="20" name="文字方塊 19"/>
          <p:cNvSpPr txBox="1"/>
          <p:nvPr/>
        </p:nvSpPr>
        <p:spPr>
          <a:xfrm>
            <a:off x="1413919" y="2432627"/>
            <a:ext cx="37285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624341" y="2426355"/>
            <a:ext cx="41293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582983" y="1991546"/>
            <a:ext cx="4282951" cy="411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854948" y="1991548"/>
            <a:ext cx="5762846" cy="4118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單箭頭接點 28"/>
          <p:cNvCxnSpPr/>
          <p:nvPr/>
        </p:nvCxnSpPr>
        <p:spPr>
          <a:xfrm>
            <a:off x="4993318" y="3565055"/>
            <a:ext cx="4951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5715795" y="3339709"/>
            <a:ext cx="1374735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漸進式退縮</a:t>
            </a:r>
          </a:p>
        </p:txBody>
      </p:sp>
      <p:sp>
        <p:nvSpPr>
          <p:cNvPr id="34" name="Freeform 5"/>
          <p:cNvSpPr>
            <a:spLocks/>
          </p:cNvSpPr>
          <p:nvPr/>
        </p:nvSpPr>
        <p:spPr bwMode="auto">
          <a:xfrm>
            <a:off x="341734" y="3401250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矩形 6"/>
          <p:cNvSpPr/>
          <p:nvPr/>
        </p:nvSpPr>
        <p:spPr>
          <a:xfrm>
            <a:off x="1692158" y="5461752"/>
            <a:ext cx="1477925" cy="411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499449" y="5461752"/>
            <a:ext cx="1477925" cy="411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964123" y="5461754"/>
            <a:ext cx="5762846" cy="4118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1522710" y="5880949"/>
            <a:ext cx="37285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855041" y="5880948"/>
            <a:ext cx="54918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0.45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227259" y="5895941"/>
            <a:ext cx="5443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0.55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733516" y="5882907"/>
            <a:ext cx="41293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8403" y="4788507"/>
            <a:ext cx="5514286" cy="552381"/>
          </a:xfrm>
          <a:prstGeom prst="rect">
            <a:avLst/>
          </a:prstGeom>
        </p:spPr>
      </p:pic>
      <p:sp>
        <p:nvSpPr>
          <p:cNvPr id="27" name="Freeform 5"/>
          <p:cNvSpPr>
            <a:spLocks/>
          </p:cNvSpPr>
          <p:nvPr/>
        </p:nvSpPr>
        <p:spPr bwMode="auto">
          <a:xfrm>
            <a:off x="341734" y="4730054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3059" y="2002179"/>
            <a:ext cx="4929577" cy="3956563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5461" y="2931482"/>
            <a:ext cx="4065843" cy="1095238"/>
          </a:xfrm>
          <a:prstGeom prst="rect">
            <a:avLst/>
          </a:prstGeom>
        </p:spPr>
      </p:pic>
      <p:cxnSp>
        <p:nvCxnSpPr>
          <p:cNvPr id="40" name="直線單箭頭接點 39"/>
          <p:cNvCxnSpPr/>
          <p:nvPr/>
        </p:nvCxnSpPr>
        <p:spPr>
          <a:xfrm>
            <a:off x="3845546" y="4210493"/>
            <a:ext cx="0" cy="467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0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C3D0B9-BC05-4810-B7A6-4BAFB4EB8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11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22E82B4-DD96-4D3A-AB1B-B333BDE91D0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48047"/>
            <a:ext cx="6095238" cy="456190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FAE56E7-C79D-4328-9043-95ACE80370F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238" y="1675868"/>
            <a:ext cx="5697994" cy="403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697912" cy="701731"/>
          </a:xfrm>
        </p:spPr>
        <p:txBody>
          <a:bodyPr/>
          <a:lstStyle/>
          <a:p>
            <a:r>
              <a:rPr lang="en-US" altLang="zh-TW" dirty="0"/>
              <a:t>Case Study</a:t>
            </a:r>
            <a:endParaRPr lang="zh-TW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12</a:t>
            </a:fld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688763"/>
            <a:ext cx="6095238" cy="455238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871334" y="4334304"/>
            <a:ext cx="235256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959665" y="2566904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959665" y="1595231"/>
            <a:ext cx="3199903" cy="4944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Multi-Cut-Off 82%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837671" y="6097857"/>
            <a:ext cx="2419893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Multi-Cut-Off</a:t>
            </a:r>
            <a:r>
              <a:rPr lang="zh-TW" altLang="en-US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91%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6DDA74E-595C-4D8E-9A81-8895915F55D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235" y="1687235"/>
            <a:ext cx="6095238" cy="455238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17EB3DC-B109-4095-939E-09BFE702F091}"/>
              </a:ext>
            </a:extLst>
          </p:cNvPr>
          <p:cNvSpPr txBox="1"/>
          <p:nvPr/>
        </p:nvSpPr>
        <p:spPr>
          <a:xfrm>
            <a:off x="7827510" y="2723472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C53D293-AF90-480E-A47B-C9C03323F7DE}"/>
              </a:ext>
            </a:extLst>
          </p:cNvPr>
          <p:cNvSpPr txBox="1"/>
          <p:nvPr/>
        </p:nvSpPr>
        <p:spPr>
          <a:xfrm>
            <a:off x="8422449" y="1685707"/>
            <a:ext cx="182518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Multi-Cut-Off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8BFC491-2307-46F5-AA38-028B4E817D49}"/>
              </a:ext>
            </a:extLst>
          </p:cNvPr>
          <p:cNvSpPr txBox="1"/>
          <p:nvPr/>
        </p:nvSpPr>
        <p:spPr>
          <a:xfrm>
            <a:off x="8422449" y="5994038"/>
            <a:ext cx="182518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Multi-Cut-Off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6922079-C0FE-4854-AF95-AA5B99A96DAB}"/>
              </a:ext>
            </a:extLst>
          </p:cNvPr>
          <p:cNvSpPr txBox="1"/>
          <p:nvPr/>
        </p:nvSpPr>
        <p:spPr>
          <a:xfrm>
            <a:off x="8170351" y="4120591"/>
            <a:ext cx="235256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66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221412" cy="701731"/>
          </a:xfrm>
        </p:spPr>
        <p:txBody>
          <a:bodyPr/>
          <a:lstStyle/>
          <a:p>
            <a:r>
              <a:rPr lang="en-US" dirty="0"/>
              <a:t>Simple Conclusion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13</a:t>
            </a:fld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1" y="1569369"/>
            <a:ext cx="6095238" cy="455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569369"/>
            <a:ext cx="6095238" cy="455238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995680" y="2814320"/>
            <a:ext cx="139192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032000" y="3088640"/>
            <a:ext cx="215392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830320" y="2814320"/>
            <a:ext cx="139192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632960" y="1971528"/>
            <a:ext cx="64008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32960" y="1502719"/>
            <a:ext cx="155106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</a:t>
            </a:r>
            <a:r>
              <a:rPr lang="en-US" sz="2000" dirty="0" err="1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5273040" y="1930144"/>
            <a:ext cx="0" cy="6606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632960" y="1930144"/>
            <a:ext cx="0" cy="1016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257189" y="4665250"/>
            <a:ext cx="185371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ETABS DEMAND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46984" y="2930808"/>
            <a:ext cx="147412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REBAR USED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73859" y="1536739"/>
            <a:ext cx="182037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495271" y="1536739"/>
            <a:ext cx="1762983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 CUT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38786" y="3226150"/>
            <a:ext cx="646972" cy="427425"/>
          </a:xfrm>
          <a:prstGeom prst="rect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100%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39788" y="3461071"/>
            <a:ext cx="185371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ETABS DEMAND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21023" y="5793342"/>
            <a:ext cx="147412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REBAR USED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785474" y="5462259"/>
            <a:ext cx="646972" cy="427425"/>
          </a:xfrm>
          <a:prstGeom prst="rect">
            <a:avLst/>
          </a:prstGeom>
          <a:solidFill>
            <a:srgbClr val="F7F7F7">
              <a:alpha val="69804"/>
            </a:srgbClr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ctr">
              <a:lnSpc>
                <a:spcPct val="120000"/>
              </a:lnSpc>
              <a:defRPr sz="20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100%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785360" y="5303326"/>
            <a:ext cx="48768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775200" y="5793342"/>
            <a:ext cx="155106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</a:t>
            </a:r>
            <a:r>
              <a:rPr lang="en-US" sz="2000" dirty="0" err="1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5283452" y="5099382"/>
            <a:ext cx="0" cy="6606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775200" y="5099382"/>
            <a:ext cx="0" cy="693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201259" y="3470270"/>
            <a:ext cx="1294585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EXPLICIT </a:t>
            </a:r>
            <a:r>
              <a:rPr lang="en-US" sz="2000" dirty="0" err="1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352427" y="4748173"/>
            <a:ext cx="185371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ETABS DEMAND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452740" y="2927370"/>
            <a:ext cx="147412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REBAR USED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911999" y="3298914"/>
            <a:ext cx="555601" cy="461665"/>
          </a:xfrm>
          <a:prstGeom prst="rect">
            <a:avLst/>
          </a:prstGeom>
          <a:solidFill>
            <a:srgbClr val="F7F7F7">
              <a:alpha val="69804"/>
            </a:srgbClr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ctr">
              <a:lnSpc>
                <a:spcPct val="120000"/>
              </a:lnSpc>
              <a:defRPr sz="20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80%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72579" y="3479405"/>
            <a:ext cx="185371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ETABS DEMAND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126779" y="5789904"/>
            <a:ext cx="147412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REBAR USED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021519" y="5215997"/>
            <a:ext cx="515527" cy="427425"/>
          </a:xfrm>
          <a:prstGeom prst="rect">
            <a:avLst/>
          </a:prstGeom>
          <a:solidFill>
            <a:srgbClr val="F7F7F7">
              <a:alpha val="69804"/>
            </a:srgbClr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ctr">
              <a:lnSpc>
                <a:spcPct val="120000"/>
              </a:lnSpc>
              <a:defRPr sz="20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91%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530389" y="5820983"/>
            <a:ext cx="1294585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EXPLICIT </a:t>
            </a:r>
            <a:r>
              <a:rPr lang="en-US" sz="2000" dirty="0" err="1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05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7F64D61C-F880-4797-8FC4-C790924A33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Simplified Method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1F8D14D-4B57-4284-867D-C1FB2E933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14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0FC18FE-D4E5-43C3-AB37-5C5D8DE8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024" y="4691746"/>
            <a:ext cx="10236976" cy="126293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8703F24-FCF0-4776-A834-950D6A2FB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024" y="2164732"/>
            <a:ext cx="8112507" cy="126293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C3DACAA-B7DD-4293-9A54-2AB94709C419}"/>
              </a:ext>
            </a:extLst>
          </p:cNvPr>
          <p:cNvSpPr txBox="1"/>
          <p:nvPr/>
        </p:nvSpPr>
        <p:spPr>
          <a:xfrm>
            <a:off x="839789" y="2611532"/>
            <a:ext cx="101129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BEFORE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091CC88-2D8D-45AB-A1BF-F92C8DD3310D}"/>
              </a:ext>
            </a:extLst>
          </p:cNvPr>
          <p:cNvSpPr txBox="1"/>
          <p:nvPr/>
        </p:nvSpPr>
        <p:spPr>
          <a:xfrm>
            <a:off x="839788" y="5138546"/>
            <a:ext cx="101129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AFTER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1593550-34C5-4CCD-86AF-C982286A3A0C}"/>
              </a:ext>
            </a:extLst>
          </p:cNvPr>
          <p:cNvSpPr/>
          <p:nvPr/>
        </p:nvSpPr>
        <p:spPr>
          <a:xfrm>
            <a:off x="5141651" y="2164732"/>
            <a:ext cx="1312415" cy="1262933"/>
          </a:xfrm>
          <a:prstGeom prst="rect">
            <a:avLst/>
          </a:prstGeom>
          <a:solidFill>
            <a:schemeClr val="accent1">
              <a:alpha val="10196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593550-34C5-4CCD-86AF-C982286A3A0C}"/>
              </a:ext>
            </a:extLst>
          </p:cNvPr>
          <p:cNvSpPr/>
          <p:nvPr/>
        </p:nvSpPr>
        <p:spPr>
          <a:xfrm>
            <a:off x="5282214" y="4655234"/>
            <a:ext cx="2805343" cy="1299445"/>
          </a:xfrm>
          <a:prstGeom prst="rect">
            <a:avLst/>
          </a:prstGeom>
          <a:solidFill>
            <a:srgbClr val="3498DB">
              <a:alpha val="10196"/>
            </a:srgb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1509C9A-FD12-4F47-A117-3A1BD1CC7253}"/>
              </a:ext>
            </a:extLst>
          </p:cNvPr>
          <p:cNvCxnSpPr/>
          <p:nvPr/>
        </p:nvCxnSpPr>
        <p:spPr>
          <a:xfrm>
            <a:off x="6008914" y="3733803"/>
            <a:ext cx="0" cy="696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17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FF8DC14-A601-4B10-B2F5-C42A4FE31E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Precondition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391D295-11BF-4718-91CB-6AFBEFD780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15</a:t>
            </a:fld>
            <a:endParaRPr lang="fr-FR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ACF3A50-2C28-480B-8FE6-83656F9591CE}"/>
              </a:ext>
            </a:extLst>
          </p:cNvPr>
          <p:cNvSpPr txBox="1"/>
          <p:nvPr/>
        </p:nvSpPr>
        <p:spPr>
          <a:xfrm>
            <a:off x="1917453" y="3392488"/>
            <a:ext cx="1018099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Girder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E3FDEF3-1828-4495-B4A1-7C16B743DA95}"/>
              </a:ext>
            </a:extLst>
          </p:cNvPr>
          <p:cNvSpPr txBox="1"/>
          <p:nvPr/>
        </p:nvSpPr>
        <p:spPr>
          <a:xfrm>
            <a:off x="4239929" y="2454859"/>
            <a:ext cx="4198585" cy="9376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Lateral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Force(Earthquake, Wind)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Gravity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Load(Dead, Live)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8E7C286-A79A-4022-AEA9-6085FE50FE4A}"/>
              </a:ext>
            </a:extLst>
          </p:cNvPr>
          <p:cNvSpPr txBox="1"/>
          <p:nvPr/>
        </p:nvSpPr>
        <p:spPr>
          <a:xfrm>
            <a:off x="4239929" y="4146182"/>
            <a:ext cx="6350391" cy="1421928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Earthquake </a:t>
            </a: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Vertical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Force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 Earth Pressure Ground Water Pressure Or Pressure Of Bulk Materials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" name="直線接點 4"/>
          <p:cNvCxnSpPr/>
          <p:nvPr/>
        </p:nvCxnSpPr>
        <p:spPr>
          <a:xfrm>
            <a:off x="3932808" y="2478088"/>
            <a:ext cx="0" cy="9144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3932808" y="4146182"/>
            <a:ext cx="0" cy="144675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56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232D6371-0CEF-4471-B3E0-5A861A08D2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Precondition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EF71E66-4E7F-45AF-8890-C74360E82D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16</a:t>
            </a:fld>
            <a:endParaRPr lang="fr-FR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7E997A1-8E87-451B-85D0-AB2B4ED05252}"/>
              </a:ext>
            </a:extLst>
          </p:cNvPr>
          <p:cNvSpPr txBox="1"/>
          <p:nvPr/>
        </p:nvSpPr>
        <p:spPr>
          <a:xfrm>
            <a:off x="2878234" y="1249541"/>
            <a:ext cx="312149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Boundary Condition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7D9545A-7532-4214-8B1D-D01BB0898919}"/>
              </a:ext>
            </a:extLst>
          </p:cNvPr>
          <p:cNvSpPr txBox="1"/>
          <p:nvPr/>
        </p:nvSpPr>
        <p:spPr>
          <a:xfrm>
            <a:off x="2878234" y="2371839"/>
            <a:ext cx="101726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Fix-Fix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381E8AA-56A3-4423-AA6B-7792E0AB8B9F}"/>
              </a:ext>
            </a:extLst>
          </p:cNvPr>
          <p:cNvSpPr txBox="1"/>
          <p:nvPr/>
        </p:nvSpPr>
        <p:spPr>
          <a:xfrm>
            <a:off x="7055893" y="5255045"/>
            <a:ext cx="115833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Pin-Pin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A85C5CE-E8D3-4F1F-BA45-34CF19EA5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504" y="106270"/>
            <a:ext cx="2155033" cy="208407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68D6EFB-D77E-45AE-9174-3E3F7211E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684" y="2371839"/>
            <a:ext cx="2155032" cy="208406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A327FCB-AF36-4D26-8C06-1561CC3F4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684" y="4637406"/>
            <a:ext cx="2155032" cy="208406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3C08D06-E9D6-4096-935A-86D440B17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2538" y="3413873"/>
            <a:ext cx="2767281" cy="267615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137647" y="1011265"/>
            <a:ext cx="108779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Fix-Pin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6945287" y="3133155"/>
            <a:ext cx="126656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Fix-Free</a:t>
            </a:r>
          </a:p>
        </p:txBody>
      </p:sp>
      <p:cxnSp>
        <p:nvCxnSpPr>
          <p:cNvPr id="15" name="直線接點 14"/>
          <p:cNvCxnSpPr/>
          <p:nvPr/>
        </p:nvCxnSpPr>
        <p:spPr>
          <a:xfrm>
            <a:off x="6096000" y="772357"/>
            <a:ext cx="0" cy="52644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2538" y="3010506"/>
            <a:ext cx="2767281" cy="403367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3234" y="5820822"/>
            <a:ext cx="1554103" cy="215994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181" y="3694591"/>
            <a:ext cx="1554211" cy="223533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3181" y="1588947"/>
            <a:ext cx="1554211" cy="22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71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>
            <a:extLst>
              <a:ext uri="{FF2B5EF4-FFF2-40B4-BE49-F238E27FC236}">
                <a16:creationId xmlns:a16="http://schemas.microsoft.com/office/drawing/2014/main" id="{EF23B1FF-593A-4FA7-951C-CC5D6B62FF9D}"/>
              </a:ext>
            </a:extLst>
          </p:cNvPr>
          <p:cNvGrpSpPr/>
          <p:nvPr/>
        </p:nvGrpSpPr>
        <p:grpSpPr>
          <a:xfrm>
            <a:off x="5827921" y="1552998"/>
            <a:ext cx="5008501" cy="3752000"/>
            <a:chOff x="3591749" y="1553000"/>
            <a:chExt cx="5008501" cy="375200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D2AD0C86-861B-42CD-BBBB-E23F8440E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91749" y="1553000"/>
              <a:ext cx="5008501" cy="3752000"/>
            </a:xfrm>
            <a:prstGeom prst="rect">
              <a:avLst/>
            </a:prstGeom>
          </p:spPr>
        </p:pic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1C2E63FB-0844-40E9-AAD5-C248501A576F}"/>
                </a:ext>
              </a:extLst>
            </p:cNvPr>
            <p:cNvCxnSpPr/>
            <p:nvPr/>
          </p:nvCxnSpPr>
          <p:spPr>
            <a:xfrm>
              <a:off x="427534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70F9B75C-9A97-4F11-9DAA-DEE34A069BBD}"/>
                </a:ext>
              </a:extLst>
            </p:cNvPr>
            <p:cNvCxnSpPr>
              <a:cxnSpLocks/>
            </p:cNvCxnSpPr>
            <p:nvPr/>
          </p:nvCxnSpPr>
          <p:spPr>
            <a:xfrm>
              <a:off x="4210967" y="2482543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57911BBE-855B-4A04-A52A-1942E4D69C40}"/>
                </a:ext>
              </a:extLst>
            </p:cNvPr>
            <p:cNvCxnSpPr/>
            <p:nvPr/>
          </p:nvCxnSpPr>
          <p:spPr>
            <a:xfrm>
              <a:off x="807855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DE455CDC-2B33-4EB0-A0CB-F570D49E16F0}"/>
                </a:ext>
              </a:extLst>
            </p:cNvPr>
            <p:cNvCxnSpPr>
              <a:cxnSpLocks/>
            </p:cNvCxnSpPr>
            <p:nvPr/>
          </p:nvCxnSpPr>
          <p:spPr>
            <a:xfrm>
              <a:off x="8146473" y="2491508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字版面配置區 18">
            <a:extLst>
              <a:ext uri="{FF2B5EF4-FFF2-40B4-BE49-F238E27FC236}">
                <a16:creationId xmlns:a16="http://schemas.microsoft.com/office/drawing/2014/main" id="{9F79A763-B9BF-4B55-8707-8D5CE9E75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TW" dirty="0"/>
              <a:t>Top Algorithm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A4C9F28-8CA9-4415-84F1-A52022B17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17</a:t>
            </a:fld>
            <a:endParaRPr lang="fr-FR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1355578" y="2234857"/>
            <a:ext cx="3340017" cy="238828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1.4D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 + 1.6L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 + 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1.6W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1.0E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0.9D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1.6W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0.9D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1.0E</a:t>
            </a:r>
            <a:endParaRPr lang="zh-TW" altLang="en-US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76103BA-F3A5-4EA5-B39D-6A2DA423807B}"/>
              </a:ext>
            </a:extLst>
          </p:cNvPr>
          <p:cNvSpPr txBox="1"/>
          <p:nvPr/>
        </p:nvSpPr>
        <p:spPr>
          <a:xfrm>
            <a:off x="10567498" y="2499788"/>
            <a:ext cx="948337" cy="9376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Force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B6CAC10-C0A4-41E4-AB40-D16F158B49FB}"/>
              </a:ext>
            </a:extLst>
          </p:cNvPr>
          <p:cNvSpPr txBox="1"/>
          <p:nvPr/>
        </p:nvSpPr>
        <p:spPr>
          <a:xfrm>
            <a:off x="7593004" y="3890812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3F8F393-C9DB-4FC4-A2CF-DA1E795E8E0C}"/>
              </a:ext>
            </a:extLst>
          </p:cNvPr>
          <p:cNvSpPr txBox="1"/>
          <p:nvPr/>
        </p:nvSpPr>
        <p:spPr>
          <a:xfrm>
            <a:off x="7378362" y="1552998"/>
            <a:ext cx="2137444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Initial Top Rebar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34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字版面配置區 20">
            <a:extLst>
              <a:ext uri="{FF2B5EF4-FFF2-40B4-BE49-F238E27FC236}">
                <a16:creationId xmlns:a16="http://schemas.microsoft.com/office/drawing/2014/main" id="{E815091C-F2CD-4EB2-ACEC-F16E411BA3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Gravity Load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1A88631-EAD5-42AF-83D7-13593DC279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18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24F1ED5-4071-476F-8BE7-174277EC406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02635" y="1553000"/>
            <a:ext cx="5008501" cy="3752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E01AF5E-7FCF-43F4-8376-9664FBE4C9E7}"/>
              </a:ext>
            </a:extLst>
          </p:cNvPr>
          <p:cNvSpPr txBox="1"/>
          <p:nvPr/>
        </p:nvSpPr>
        <p:spPr>
          <a:xfrm>
            <a:off x="493531" y="3003275"/>
            <a:ext cx="208646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DL,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LL, Band, Span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5" name="物件 4">
            <a:extLst>
              <a:ext uri="{FF2B5EF4-FFF2-40B4-BE49-F238E27FC236}">
                <a16:creationId xmlns:a16="http://schemas.microsoft.com/office/drawing/2014/main" id="{D2B7A8BD-43AC-4E81-B18F-2FF81FC513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9244000"/>
              </p:ext>
            </p:extLst>
          </p:nvPr>
        </p:nvGraphicFramePr>
        <p:xfrm>
          <a:off x="1904733" y="3831771"/>
          <a:ext cx="16129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1" name="Equation" r:id="rId4" imgW="1612800" imgH="609480" progId="Equation.DSMT4">
                  <p:embed/>
                </p:oleObj>
              </mc:Choice>
              <mc:Fallback>
                <p:oleObj name="Equation" r:id="rId4" imgW="161280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04733" y="3831771"/>
                        <a:ext cx="16129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148CEC01-CD3B-4622-A554-20D9875F185E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8611136" y="3429000"/>
            <a:ext cx="0" cy="49462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EF3EC70-D4DE-4DF0-85F4-8C58F801ECDE}"/>
              </a:ext>
            </a:extLst>
          </p:cNvPr>
          <p:cNvCxnSpPr>
            <a:stCxn id="3" idx="1"/>
          </p:cNvCxnSpPr>
          <p:nvPr/>
        </p:nvCxnSpPr>
        <p:spPr>
          <a:xfrm>
            <a:off x="3602635" y="3429000"/>
            <a:ext cx="0" cy="141514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8959378-2736-4EFF-AE88-B5DFF331AB33}"/>
              </a:ext>
            </a:extLst>
          </p:cNvPr>
          <p:cNvSpPr txBox="1"/>
          <p:nvPr/>
        </p:nvSpPr>
        <p:spPr>
          <a:xfrm>
            <a:off x="260273" y="4376736"/>
            <a:ext cx="3340017" cy="238828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1.4D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 + 1.6L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 + 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+ 1.6W + 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+ 1.0E + 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0.9D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+ 1.6W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0.9D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+ 1.0E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08B48E43-865B-42C3-8EF6-D97D67B1BB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1467313"/>
              </p:ext>
            </p:extLst>
          </p:nvPr>
        </p:nvGraphicFramePr>
        <p:xfrm>
          <a:off x="10086686" y="3371510"/>
          <a:ext cx="6858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2" name="Equation" r:id="rId6" imgW="685800" imgH="609480" progId="Equation.DSMT4">
                  <p:embed/>
                </p:oleObj>
              </mc:Choice>
              <mc:Fallback>
                <p:oleObj name="Equation" r:id="rId6" imgW="68580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086686" y="3371510"/>
                        <a:ext cx="6858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147CAEE6-181F-47C4-AC69-05D215108C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2083834"/>
              </p:ext>
            </p:extLst>
          </p:nvPr>
        </p:nvGraphicFramePr>
        <p:xfrm>
          <a:off x="8769617" y="3371510"/>
          <a:ext cx="711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3" name="Equation" r:id="rId8" imgW="711000" imgH="609480" progId="Equation.DSMT4">
                  <p:embed/>
                </p:oleObj>
              </mc:Choice>
              <mc:Fallback>
                <p:oleObj name="Equation" r:id="rId8" imgW="71100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769617" y="3371510"/>
                        <a:ext cx="711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DC3E779-E453-406D-B287-63AF0F17F9BC}"/>
              </a:ext>
            </a:extLst>
          </p:cNvPr>
          <p:cNvCxnSpPr/>
          <p:nvPr/>
        </p:nvCxnSpPr>
        <p:spPr>
          <a:xfrm flipH="1">
            <a:off x="9579429" y="3676310"/>
            <a:ext cx="4027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E0A16959-561D-48D5-8959-5A3342AC8A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383143"/>
              </p:ext>
            </p:extLst>
          </p:nvPr>
        </p:nvGraphicFramePr>
        <p:xfrm>
          <a:off x="4673600" y="5570877"/>
          <a:ext cx="28448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" name="Equation" r:id="rId10" imgW="2844720" imgH="355320" progId="Equation.DSMT4">
                  <p:embed/>
                </p:oleObj>
              </mc:Choice>
              <mc:Fallback>
                <p:oleObj name="Equation" r:id="rId10" imgW="2844720" imgH="355320" progId="Equation.DSMT4">
                  <p:embed/>
                  <p:pic>
                    <p:nvPicPr>
                      <p:cNvPr id="19" name="物件 18">
                        <a:extLst>
                          <a:ext uri="{FF2B5EF4-FFF2-40B4-BE49-F238E27FC236}">
                            <a16:creationId xmlns:a16="http://schemas.microsoft.com/office/drawing/2014/main" id="{DD036762-2E0E-4BC6-B4D0-EA8E73FFD5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73600" y="5570877"/>
                        <a:ext cx="28448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字方塊 21">
            <a:extLst>
              <a:ext uri="{FF2B5EF4-FFF2-40B4-BE49-F238E27FC236}">
                <a16:creationId xmlns:a16="http://schemas.microsoft.com/office/drawing/2014/main" id="{0C80EE4B-EA20-43FF-98A1-9C560F13A470}"/>
              </a:ext>
            </a:extLst>
          </p:cNvPr>
          <p:cNvSpPr txBox="1"/>
          <p:nvPr/>
        </p:nvSpPr>
        <p:spPr>
          <a:xfrm>
            <a:off x="9221686" y="4227338"/>
            <a:ext cx="1118255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保守估計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17E64303-A680-4974-97C9-3737ABCBF10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5399" y="631257"/>
            <a:ext cx="2563783" cy="2417835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0305B8CD-9CD2-467A-B067-E43DC1744F87}"/>
              </a:ext>
            </a:extLst>
          </p:cNvPr>
          <p:cNvSpPr txBox="1"/>
          <p:nvPr/>
        </p:nvSpPr>
        <p:spPr>
          <a:xfrm>
            <a:off x="8917765" y="2227043"/>
            <a:ext cx="2561417" cy="937629"/>
          </a:xfrm>
          <a:prstGeom prst="rect">
            <a:avLst/>
          </a:prstGeom>
          <a:solidFill>
            <a:srgbClr val="F0F0F0"/>
          </a:solidFill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94%</a:t>
            </a:r>
          </a:p>
          <a:p>
            <a:pPr algn="ctr">
              <a:lnSpc>
                <a:spcPct val="120000"/>
              </a:lnSpc>
            </a:pPr>
            <a:endParaRPr lang="en-US" altLang="zh-TW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80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7499" y="1553000"/>
            <a:ext cx="5010062" cy="3752000"/>
          </a:xfrm>
          <a:prstGeom prst="rect">
            <a:avLst/>
          </a:prstGeom>
        </p:spPr>
      </p:pic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B951C940-9081-4156-BDC7-4DDADB9D0C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BB84E7E-EF2D-4B00-96A1-236B1ABE4E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19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90D138A-AA73-452A-98E9-0356CB6B748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349" y="1553000"/>
            <a:ext cx="5008501" cy="3752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387BA0B-9B9D-42C0-B18C-F2EBAA0D2258}"/>
              </a:ext>
            </a:extLst>
          </p:cNvPr>
          <p:cNvSpPr txBox="1"/>
          <p:nvPr/>
        </p:nvSpPr>
        <p:spPr>
          <a:xfrm>
            <a:off x="7455955" y="5460412"/>
            <a:ext cx="2309287" cy="107850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Change To</a:t>
            </a:r>
          </a:p>
          <a:p>
            <a:pPr algn="ct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 Number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B689B95-198C-457F-BE8A-C0716AA2A229}"/>
              </a:ext>
            </a:extLst>
          </p:cNvPr>
          <p:cNvSpPr txBox="1"/>
          <p:nvPr/>
        </p:nvSpPr>
        <p:spPr>
          <a:xfrm>
            <a:off x="2588590" y="5718944"/>
            <a:ext cx="1725793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Linear Add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27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6174A4F-BEF3-4FAA-ACC7-14AF48BA4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0EE37CC-AB8A-4D2B-87BA-AD9C620775F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148047"/>
            <a:ext cx="6095238" cy="45619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4B279D-CDA9-45D3-8E13-FC0D66537FE2}"/>
              </a:ext>
            </a:extLst>
          </p:cNvPr>
          <p:cNvSpPr txBox="1"/>
          <p:nvPr/>
        </p:nvSpPr>
        <p:spPr>
          <a:xfrm>
            <a:off x="7126514" y="2634938"/>
            <a:ext cx="4847772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  <a:p>
            <a:pPr>
              <a:lnSpc>
                <a:spcPct val="9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Bar-Cut-Off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EB06D722-0EB5-4320-B171-A11C9999DD5F}"/>
              </a:ext>
            </a:extLst>
          </p:cNvPr>
          <p:cNvSpPr/>
          <p:nvPr/>
        </p:nvSpPr>
        <p:spPr>
          <a:xfrm>
            <a:off x="2050432" y="3019389"/>
            <a:ext cx="2148396" cy="726454"/>
          </a:xfrm>
          <a:prstGeom prst="ellipse">
            <a:avLst/>
          </a:prstGeom>
          <a:solidFill>
            <a:srgbClr val="FFFFFF">
              <a:alpha val="50196"/>
            </a:srgb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472CF1C-38E7-4623-B7BB-11739CFF8B97}"/>
              </a:ext>
            </a:extLst>
          </p:cNvPr>
          <p:cNvSpPr/>
          <p:nvPr/>
        </p:nvSpPr>
        <p:spPr>
          <a:xfrm>
            <a:off x="966355" y="1814633"/>
            <a:ext cx="1457454" cy="726454"/>
          </a:xfrm>
          <a:prstGeom prst="ellipse">
            <a:avLst/>
          </a:prstGeom>
          <a:solidFill>
            <a:srgbClr val="FFFFFF">
              <a:alpha val="50196"/>
            </a:srgb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72D5A7C4-B9F5-416D-A20C-DCBDF9DB2596}"/>
              </a:ext>
            </a:extLst>
          </p:cNvPr>
          <p:cNvSpPr/>
          <p:nvPr/>
        </p:nvSpPr>
        <p:spPr>
          <a:xfrm>
            <a:off x="3839635" y="1490107"/>
            <a:ext cx="1457454" cy="726454"/>
          </a:xfrm>
          <a:prstGeom prst="ellipse">
            <a:avLst/>
          </a:prstGeom>
          <a:solidFill>
            <a:srgbClr val="FFFFFF">
              <a:alpha val="50196"/>
            </a:srgb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4356437F-D904-451F-BF73-050CF1AF00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46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2" name="物件 1">
                        <a:extLst>
                          <a:ext uri="{FF2B5EF4-FFF2-40B4-BE49-F238E27FC236}">
                            <a16:creationId xmlns:a16="http://schemas.microsoft.com/office/drawing/2014/main" id="{4356437F-D904-451F-BF73-050CF1AF00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CFB3098C-1B69-4828-AC3D-0BDAAE42C0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235303"/>
              </p:ext>
            </p:extLst>
          </p:nvPr>
        </p:nvGraphicFramePr>
        <p:xfrm>
          <a:off x="1948832" y="5464488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Equation" r:id="rId6" imgW="203040" imgH="609480" progId="Equation.DSMT4">
                  <p:embed/>
                </p:oleObj>
              </mc:Choice>
              <mc:Fallback>
                <p:oleObj name="Equation" r:id="rId6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48832" y="5464488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4020085"/>
              </p:ext>
            </p:extLst>
          </p:nvPr>
        </p:nvGraphicFramePr>
        <p:xfrm>
          <a:off x="2322131" y="546448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Equation" r:id="rId8" imgW="190440" imgH="609480" progId="Equation.DSMT4">
                  <p:embed/>
                </p:oleObj>
              </mc:Choice>
              <mc:Fallback>
                <p:oleObj name="Equation" r:id="rId8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22131" y="546448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7985782"/>
              </p:ext>
            </p:extLst>
          </p:nvPr>
        </p:nvGraphicFramePr>
        <p:xfrm>
          <a:off x="1749993" y="546448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Equation" r:id="rId10" imgW="190440" imgH="609480" progId="Equation.DSMT4">
                  <p:embed/>
                </p:oleObj>
              </mc:Choice>
              <mc:Fallback>
                <p:oleObj name="Equation" r:id="rId10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749993" y="546448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88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5E3B4-20E5-4FAB-98DD-C1C9B6992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20</a:t>
            </a:fld>
            <a:endParaRPr lang="fr-FR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3A9CC8A-4203-422D-AA71-10B1147731C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2078" y="1553000"/>
            <a:ext cx="5008501" cy="3752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8045776-B39D-4F24-8410-7D52F1A66F7C}"/>
              </a:ext>
            </a:extLst>
          </p:cNvPr>
          <p:cNvSpPr txBox="1"/>
          <p:nvPr/>
        </p:nvSpPr>
        <p:spPr>
          <a:xfrm>
            <a:off x="8028066" y="5480224"/>
            <a:ext cx="2952411" cy="105868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width,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cover,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Fyt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Fc’,</a:t>
            </a:r>
          </a:p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Rebar‘s Db, Stirrup’s Db,</a:t>
            </a:r>
          </a:p>
          <a:p>
            <a:pPr algn="ctr">
              <a:lnSpc>
                <a:spcPct val="120000"/>
              </a:lnSpc>
            </a:pP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Spacing, rebar number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939" y="1140756"/>
            <a:ext cx="4879433" cy="17138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6916" y="3907170"/>
            <a:ext cx="4879433" cy="24491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117860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1221939" y="3392488"/>
            <a:ext cx="2052998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1221939" y="506293"/>
            <a:ext cx="3851375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1D42051-B987-491C-9FDE-DD3CA93E638E}"/>
              </a:ext>
            </a:extLst>
          </p:cNvPr>
          <p:cNvSpPr txBox="1"/>
          <p:nvPr/>
        </p:nvSpPr>
        <p:spPr>
          <a:xfrm>
            <a:off x="8180044" y="1561821"/>
            <a:ext cx="235256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047565" y="630315"/>
            <a:ext cx="0" cy="2290438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047565" y="3525915"/>
            <a:ext cx="0" cy="289264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D2531CC-47C1-4093-9FF2-3CF566553AD8}"/>
              </a:ext>
            </a:extLst>
          </p:cNvPr>
          <p:cNvCxnSpPr>
            <a:endCxn id="5" idx="1"/>
          </p:cNvCxnSpPr>
          <p:nvPr/>
        </p:nvCxnSpPr>
        <p:spPr>
          <a:xfrm>
            <a:off x="6096000" y="3429000"/>
            <a:ext cx="7560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17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E267D8C3-6B70-4953-A75E-A4DC0A02078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4892" y="1553000"/>
            <a:ext cx="5008501" cy="3752000"/>
          </a:xfrm>
          <a:prstGeom prst="rect">
            <a:avLst/>
          </a:prstGeom>
        </p:spPr>
      </p:pic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32E622A5-2525-42FA-9496-9F0047FB57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739218" cy="701731"/>
          </a:xfrm>
        </p:spPr>
        <p:txBody>
          <a:bodyPr/>
          <a:lstStyle/>
          <a:p>
            <a:r>
              <a:rPr lang="en-US" altLang="zh-TW" dirty="0"/>
              <a:t>Algorithm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A6D247E-19A7-4118-960B-D006D0571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21</a:t>
            </a:fld>
            <a:endParaRPr lang="fr-FR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9499B8F-5AA9-4330-8891-D426CEBF065B}"/>
              </a:ext>
            </a:extLst>
          </p:cNvPr>
          <p:cNvSpPr txBox="1"/>
          <p:nvPr/>
        </p:nvSpPr>
        <p:spPr>
          <a:xfrm>
            <a:off x="2067330" y="5062085"/>
            <a:ext cx="117916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0.15~0.4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109EADB-9B50-41DC-AC08-7BFEB67EB7D4}"/>
              </a:ext>
            </a:extLst>
          </p:cNvPr>
          <p:cNvSpPr txBox="1"/>
          <p:nvPr/>
        </p:nvSpPr>
        <p:spPr>
          <a:xfrm>
            <a:off x="3806910" y="5057784"/>
            <a:ext cx="1224053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0.6~0.85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6687999" y="2790412"/>
            <a:ext cx="306430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Finite </a:t>
            </a:r>
            <a:r>
              <a:rPr lang="en-US" altLang="zh-TW" sz="2800" dirty="0"/>
              <a:t>Combinations</a:t>
            </a:r>
            <a:endParaRPr lang="zh-TW" altLang="en-US" sz="2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7436528" y="3508580"/>
            <a:ext cx="135870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0.15~0.4</a:t>
            </a:r>
            <a:endParaRPr lang="zh-TW" altLang="en-US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373332" y="3941901"/>
            <a:ext cx="2385397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Avoid Extreme Situation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368464" y="1691184"/>
            <a:ext cx="94513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BEFORE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42495" y="2493373"/>
            <a:ext cx="777713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AFTER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D507921-03DB-4C74-985F-9F06E9F5ECED}"/>
              </a:ext>
            </a:extLst>
          </p:cNvPr>
          <p:cNvSpPr txBox="1"/>
          <p:nvPr/>
        </p:nvSpPr>
        <p:spPr>
          <a:xfrm>
            <a:off x="6687999" y="2200359"/>
            <a:ext cx="356886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To Three Points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直線接點 14"/>
          <p:cNvCxnSpPr/>
          <p:nvPr/>
        </p:nvCxnSpPr>
        <p:spPr>
          <a:xfrm>
            <a:off x="6436310" y="2330274"/>
            <a:ext cx="0" cy="91895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82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1220" y="1357000"/>
            <a:ext cx="5533501" cy="41440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5ACA07D-4BC0-45BB-87C2-C0079DAE19CD}"/>
              </a:ext>
            </a:extLst>
          </p:cNvPr>
          <p:cNvSpPr txBox="1"/>
          <p:nvPr/>
        </p:nvSpPr>
        <p:spPr>
          <a:xfrm>
            <a:off x="1355578" y="2234857"/>
            <a:ext cx="3340017" cy="241912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1.6W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1.0E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1.6W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1.0E</a:t>
            </a:r>
            <a:endParaRPr lang="zh-TW" altLang="en-US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版面配置區 18">
            <a:extLst>
              <a:ext uri="{FF2B5EF4-FFF2-40B4-BE49-F238E27FC236}">
                <a16:creationId xmlns:a16="http://schemas.microsoft.com/office/drawing/2014/main" id="{6AFE186F-329C-4E07-BBD7-A97798100D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Bottom Algorithm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DF75712-3051-486E-960E-006B061B1B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22</a:t>
            </a:fld>
            <a:endParaRPr lang="fr-FR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066B260C-2595-4D23-857F-AD7273C7CD2E}"/>
              </a:ext>
            </a:extLst>
          </p:cNvPr>
          <p:cNvCxnSpPr>
            <a:cxnSpLocks/>
          </p:cNvCxnSpPr>
          <p:nvPr/>
        </p:nvCxnSpPr>
        <p:spPr>
          <a:xfrm>
            <a:off x="6014025" y="2796466"/>
            <a:ext cx="0" cy="1688976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4CFB6E05-C781-401E-8683-66D7339C84D5}"/>
              </a:ext>
            </a:extLst>
          </p:cNvPr>
          <p:cNvCxnSpPr>
            <a:cxnSpLocks/>
          </p:cNvCxnSpPr>
          <p:nvPr/>
        </p:nvCxnSpPr>
        <p:spPr>
          <a:xfrm>
            <a:off x="10279655" y="2796466"/>
            <a:ext cx="0" cy="1575332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6237FDC-942F-4C57-AC9A-F91F818746DA}"/>
              </a:ext>
            </a:extLst>
          </p:cNvPr>
          <p:cNvSpPr txBox="1"/>
          <p:nvPr/>
        </p:nvSpPr>
        <p:spPr>
          <a:xfrm>
            <a:off x="7262301" y="2234857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44C05E2-00D3-4497-8137-8405C05589FD}"/>
              </a:ext>
            </a:extLst>
          </p:cNvPr>
          <p:cNvSpPr txBox="1"/>
          <p:nvPr/>
        </p:nvSpPr>
        <p:spPr>
          <a:xfrm>
            <a:off x="10442331" y="3115317"/>
            <a:ext cx="948337" cy="9376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Force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8925" y="493062"/>
            <a:ext cx="2221460" cy="1384192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7113640" y="1000516"/>
            <a:ext cx="1888659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Different From Top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34275DD-3DCA-49E1-A5CD-9F9AA0382091}"/>
              </a:ext>
            </a:extLst>
          </p:cNvPr>
          <p:cNvSpPr txBox="1"/>
          <p:nvPr/>
        </p:nvSpPr>
        <p:spPr>
          <a:xfrm>
            <a:off x="7288030" y="3772228"/>
            <a:ext cx="21137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Initial Bot Rebar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07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D2AA94EA-2152-43B3-88E3-BBBE9CC549E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9249" y="1357000"/>
            <a:ext cx="5533501" cy="4144000"/>
          </a:xfrm>
          <a:prstGeom prst="rect">
            <a:avLst/>
          </a:prstGeom>
        </p:spPr>
      </p:pic>
      <p:sp>
        <p:nvSpPr>
          <p:cNvPr id="21" name="文字版面配置區 20">
            <a:extLst>
              <a:ext uri="{FF2B5EF4-FFF2-40B4-BE49-F238E27FC236}">
                <a16:creationId xmlns:a16="http://schemas.microsoft.com/office/drawing/2014/main" id="{E815091C-F2CD-4EB2-ACEC-F16E411BA3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Gravity Load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1A88631-EAD5-42AF-83D7-13593DC279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23</a:t>
            </a:fld>
            <a:endParaRPr lang="fr-FR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E01AF5E-7FCF-43F4-8376-9664FBE4C9E7}"/>
              </a:ext>
            </a:extLst>
          </p:cNvPr>
          <p:cNvSpPr txBox="1"/>
          <p:nvPr/>
        </p:nvSpPr>
        <p:spPr>
          <a:xfrm>
            <a:off x="498308" y="3439442"/>
            <a:ext cx="208646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DL,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LL, Band, Span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5" name="物件 4">
            <a:extLst>
              <a:ext uri="{FF2B5EF4-FFF2-40B4-BE49-F238E27FC236}">
                <a16:creationId xmlns:a16="http://schemas.microsoft.com/office/drawing/2014/main" id="{D2B7A8BD-43AC-4E81-B18F-2FF81FC513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602918"/>
              </p:ext>
            </p:extLst>
          </p:nvPr>
        </p:nvGraphicFramePr>
        <p:xfrm>
          <a:off x="839788" y="2560965"/>
          <a:ext cx="22733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" name="Equation" r:id="rId4" imgW="2273040" imgH="609480" progId="Equation.DSMT4">
                  <p:embed/>
                </p:oleObj>
              </mc:Choice>
              <mc:Fallback>
                <p:oleObj name="Equation" r:id="rId4" imgW="2273040" imgH="609480" progId="Equation.DSMT4">
                  <p:embed/>
                  <p:pic>
                    <p:nvPicPr>
                      <p:cNvPr id="5" name="物件 4">
                        <a:extLst>
                          <a:ext uri="{FF2B5EF4-FFF2-40B4-BE49-F238E27FC236}">
                            <a16:creationId xmlns:a16="http://schemas.microsoft.com/office/drawing/2014/main" id="{D2B7A8BD-43AC-4E81-B18F-2FF81FC513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9788" y="2560965"/>
                        <a:ext cx="22733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148CEC01-CD3B-4622-A554-20D9875F185E}"/>
              </a:ext>
            </a:extLst>
          </p:cNvPr>
          <p:cNvCxnSpPr>
            <a:cxnSpLocks/>
          </p:cNvCxnSpPr>
          <p:nvPr/>
        </p:nvCxnSpPr>
        <p:spPr>
          <a:xfrm>
            <a:off x="6096000" y="2801240"/>
            <a:ext cx="0" cy="20203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EF3EC70-D4DE-4DF0-85F4-8C58F801ECDE}"/>
              </a:ext>
            </a:extLst>
          </p:cNvPr>
          <p:cNvCxnSpPr>
            <a:cxnSpLocks/>
          </p:cNvCxnSpPr>
          <p:nvPr/>
        </p:nvCxnSpPr>
        <p:spPr>
          <a:xfrm>
            <a:off x="3327469" y="2664278"/>
            <a:ext cx="0" cy="33899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8959378-2736-4EFF-AE88-B5DFF331AB33}"/>
              </a:ext>
            </a:extLst>
          </p:cNvPr>
          <p:cNvSpPr txBox="1"/>
          <p:nvPr/>
        </p:nvSpPr>
        <p:spPr>
          <a:xfrm>
            <a:off x="491259" y="4150629"/>
            <a:ext cx="3340017" cy="238828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1.4D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 + 1.6L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 + 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+ 1.6W + 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+ 1.0E + 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0.9D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+ 1.6W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0.9D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+ 1.0E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08B48E43-865B-42C3-8EF6-D97D67B1BB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341305"/>
              </p:ext>
            </p:extLst>
          </p:nvPr>
        </p:nvGraphicFramePr>
        <p:xfrm>
          <a:off x="7243303" y="3060440"/>
          <a:ext cx="711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3" name="Equation" r:id="rId6" imgW="711000" imgH="609480" progId="Equation.DSMT4">
                  <p:embed/>
                </p:oleObj>
              </mc:Choice>
              <mc:Fallback>
                <p:oleObj name="Equation" r:id="rId6" imgW="711000" imgH="60948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08B48E43-865B-42C3-8EF6-D97D67B1BB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43303" y="3060440"/>
                        <a:ext cx="711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147CAEE6-181F-47C4-AC69-05D215108C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625319"/>
              </p:ext>
            </p:extLst>
          </p:nvPr>
        </p:nvGraphicFramePr>
        <p:xfrm>
          <a:off x="5951078" y="3060440"/>
          <a:ext cx="6858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" name="Equation" r:id="rId8" imgW="685800" imgH="609480" progId="Equation.DSMT4">
                  <p:embed/>
                </p:oleObj>
              </mc:Choice>
              <mc:Fallback>
                <p:oleObj name="Equation" r:id="rId8" imgW="68580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147CAEE6-181F-47C4-AC69-05D215108C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951078" y="3060440"/>
                        <a:ext cx="6858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DC3E779-E453-406D-B287-63AF0F17F9BC}"/>
              </a:ext>
            </a:extLst>
          </p:cNvPr>
          <p:cNvCxnSpPr/>
          <p:nvPr/>
        </p:nvCxnSpPr>
        <p:spPr>
          <a:xfrm flipH="1">
            <a:off x="6748457" y="3364900"/>
            <a:ext cx="4027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E0A16959-561D-48D5-8959-5A3342AC8A3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73600" y="5570877"/>
          <a:ext cx="28448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5" name="Equation" r:id="rId10" imgW="2844720" imgH="355320" progId="Equation.DSMT4">
                  <p:embed/>
                </p:oleObj>
              </mc:Choice>
              <mc:Fallback>
                <p:oleObj name="Equation" r:id="rId10" imgW="2844720" imgH="355320" progId="Equation.DSMT4">
                  <p:embed/>
                  <p:pic>
                    <p:nvPicPr>
                      <p:cNvPr id="20" name="物件 19">
                        <a:extLst>
                          <a:ext uri="{FF2B5EF4-FFF2-40B4-BE49-F238E27FC236}">
                            <a16:creationId xmlns:a16="http://schemas.microsoft.com/office/drawing/2014/main" id="{E0A16959-561D-48D5-8959-5A3342AC8A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73600" y="5570877"/>
                        <a:ext cx="28448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字方塊 21">
            <a:extLst>
              <a:ext uri="{FF2B5EF4-FFF2-40B4-BE49-F238E27FC236}">
                <a16:creationId xmlns:a16="http://schemas.microsoft.com/office/drawing/2014/main" id="{0C80EE4B-EA20-43FF-98A1-9C560F13A470}"/>
              </a:ext>
            </a:extLst>
          </p:cNvPr>
          <p:cNvSpPr txBox="1"/>
          <p:nvPr/>
        </p:nvSpPr>
        <p:spPr>
          <a:xfrm>
            <a:off x="6480648" y="3722563"/>
            <a:ext cx="1118255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保守估計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21E6C5C4-8479-432D-A5E6-FB50C8C4B6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5503" y="2500964"/>
            <a:ext cx="2624412" cy="2443198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D542DCF4-5BAD-4CA8-89BB-B900E444D3E5}"/>
              </a:ext>
            </a:extLst>
          </p:cNvPr>
          <p:cNvSpPr txBox="1"/>
          <p:nvPr/>
        </p:nvSpPr>
        <p:spPr>
          <a:xfrm>
            <a:off x="8916679" y="4147405"/>
            <a:ext cx="2623236" cy="796757"/>
          </a:xfrm>
          <a:prstGeom prst="rect">
            <a:avLst/>
          </a:prstGeom>
          <a:solidFill>
            <a:srgbClr val="F0F0F0"/>
          </a:solidFill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119%</a:t>
            </a:r>
          </a:p>
          <a:p>
            <a:pPr algn="ctr">
              <a:lnSpc>
                <a:spcPct val="120000"/>
              </a:lnSpc>
            </a:pPr>
            <a:endParaRPr lang="en-US" altLang="zh-TW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28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4997" y="1357000"/>
            <a:ext cx="5533501" cy="4144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3847" y="1357000"/>
            <a:ext cx="5533501" cy="4144000"/>
          </a:xfrm>
          <a:prstGeom prst="rect">
            <a:avLst/>
          </a:prstGeom>
        </p:spPr>
      </p:pic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B951C940-9081-4156-BDC7-4DDADB9D0C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BB84E7E-EF2D-4B00-96A1-236B1ABE4E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24</a:t>
            </a:fld>
            <a:endParaRPr lang="fr-FR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387BA0B-9B9D-42C0-B18C-F2EBAA0D2258}"/>
              </a:ext>
            </a:extLst>
          </p:cNvPr>
          <p:cNvSpPr txBox="1"/>
          <p:nvPr/>
        </p:nvSpPr>
        <p:spPr>
          <a:xfrm>
            <a:off x="7455953" y="5523186"/>
            <a:ext cx="2309287" cy="107850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Change To</a:t>
            </a:r>
          </a:p>
          <a:p>
            <a:pPr algn="ct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 Number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B689B95-198C-457F-BE8A-C0716AA2A229}"/>
              </a:ext>
            </a:extLst>
          </p:cNvPr>
          <p:cNvSpPr txBox="1"/>
          <p:nvPr/>
        </p:nvSpPr>
        <p:spPr>
          <a:xfrm>
            <a:off x="2728850" y="5501000"/>
            <a:ext cx="1725793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Linear Add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77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58498" y="1357000"/>
            <a:ext cx="5533501" cy="41440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5E3B4-20E5-4FAB-98DD-C1C9B6992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25</a:t>
            </a:fld>
            <a:endParaRPr lang="fr-FR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8045776-B39D-4F24-8410-7D52F1A66F7C}"/>
              </a:ext>
            </a:extLst>
          </p:cNvPr>
          <p:cNvSpPr txBox="1"/>
          <p:nvPr/>
        </p:nvSpPr>
        <p:spPr>
          <a:xfrm>
            <a:off x="8028066" y="5480224"/>
            <a:ext cx="2952411" cy="105868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width,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cover,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Fyt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Fc’,</a:t>
            </a:r>
          </a:p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Rebar‘s Db, Stirrup’s Db,</a:t>
            </a:r>
          </a:p>
          <a:p>
            <a:pPr algn="ctr">
              <a:lnSpc>
                <a:spcPct val="120000"/>
              </a:lnSpc>
            </a:pP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Spacing, rebar number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939" y="1140756"/>
            <a:ext cx="4879433" cy="17138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6916" y="3907170"/>
            <a:ext cx="4879433" cy="24491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117860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1221939" y="3392488"/>
            <a:ext cx="2052998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1221939" y="506293"/>
            <a:ext cx="3851375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1D42051-B987-491C-9FDE-DD3CA93E638E}"/>
              </a:ext>
            </a:extLst>
          </p:cNvPr>
          <p:cNvSpPr txBox="1"/>
          <p:nvPr/>
        </p:nvSpPr>
        <p:spPr>
          <a:xfrm>
            <a:off x="8301323" y="1357000"/>
            <a:ext cx="235256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047565" y="630315"/>
            <a:ext cx="0" cy="2290438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047565" y="3525915"/>
            <a:ext cx="0" cy="289264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4D619A17-5E3B-43AA-A9A1-5B6AB517F30D}"/>
              </a:ext>
            </a:extLst>
          </p:cNvPr>
          <p:cNvCxnSpPr/>
          <p:nvPr/>
        </p:nvCxnSpPr>
        <p:spPr>
          <a:xfrm>
            <a:off x="6096000" y="3429000"/>
            <a:ext cx="7560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90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B4BDF036-4D9B-48E0-A7CE-23415A7CA70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8286" y="1357000"/>
            <a:ext cx="5533501" cy="4144000"/>
          </a:xfrm>
          <a:prstGeom prst="rect">
            <a:avLst/>
          </a:prstGeom>
        </p:spPr>
      </p:pic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32E622A5-2525-42FA-9496-9F0047FB57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739218" cy="701731"/>
          </a:xfrm>
        </p:spPr>
        <p:txBody>
          <a:bodyPr/>
          <a:lstStyle/>
          <a:p>
            <a:r>
              <a:rPr lang="en-US" altLang="zh-TW" dirty="0"/>
              <a:t>Algorithm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A6D247E-19A7-4118-960B-D006D0571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26</a:t>
            </a:fld>
            <a:endParaRPr lang="fr-FR"/>
          </a:p>
        </p:txBody>
      </p:sp>
      <p:sp>
        <p:nvSpPr>
          <p:cNvPr id="2" name="文字方塊 1"/>
          <p:cNvSpPr txBox="1"/>
          <p:nvPr/>
        </p:nvSpPr>
        <p:spPr>
          <a:xfrm>
            <a:off x="6687999" y="2790412"/>
            <a:ext cx="306430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Finite </a:t>
            </a:r>
            <a:r>
              <a:rPr lang="en-US" altLang="zh-TW" sz="2800" dirty="0"/>
              <a:t>Combinations</a:t>
            </a:r>
            <a:endParaRPr lang="zh-TW" altLang="en-US" sz="2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7436528" y="3508580"/>
            <a:ext cx="135870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0.15~0.4</a:t>
            </a:r>
            <a:endParaRPr lang="zh-TW" altLang="en-US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373332" y="3941901"/>
            <a:ext cx="2385397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Avoid Extreme Situation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D507921-03DB-4C74-985F-9F06E9F5ECED}"/>
              </a:ext>
            </a:extLst>
          </p:cNvPr>
          <p:cNvSpPr txBox="1"/>
          <p:nvPr/>
        </p:nvSpPr>
        <p:spPr>
          <a:xfrm>
            <a:off x="6687999" y="2200359"/>
            <a:ext cx="356886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To Three Points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直線接點 14"/>
          <p:cNvCxnSpPr/>
          <p:nvPr/>
        </p:nvCxnSpPr>
        <p:spPr>
          <a:xfrm>
            <a:off x="6436310" y="2330274"/>
            <a:ext cx="0" cy="91895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8454E21-2D6F-4E3B-9847-7020A090825A}"/>
              </a:ext>
            </a:extLst>
          </p:cNvPr>
          <p:cNvSpPr txBox="1"/>
          <p:nvPr/>
        </p:nvSpPr>
        <p:spPr>
          <a:xfrm>
            <a:off x="1882585" y="5210139"/>
            <a:ext cx="117916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0.15~0.4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A4FFE63-B834-436E-A43B-417752B7128E}"/>
              </a:ext>
            </a:extLst>
          </p:cNvPr>
          <p:cNvSpPr txBox="1"/>
          <p:nvPr/>
        </p:nvSpPr>
        <p:spPr>
          <a:xfrm>
            <a:off x="3853897" y="5210138"/>
            <a:ext cx="1224053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0.6~0.85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C977366-5AD5-4885-805F-00F344761CDA}"/>
              </a:ext>
            </a:extLst>
          </p:cNvPr>
          <p:cNvSpPr txBox="1"/>
          <p:nvPr/>
        </p:nvSpPr>
        <p:spPr>
          <a:xfrm>
            <a:off x="3381331" y="4366633"/>
            <a:ext cx="94513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BEFORE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70F06D6-8219-4CB5-BE8D-7C83CF5566F2}"/>
              </a:ext>
            </a:extLst>
          </p:cNvPr>
          <p:cNvSpPr txBox="1"/>
          <p:nvPr/>
        </p:nvSpPr>
        <p:spPr>
          <a:xfrm>
            <a:off x="5134187" y="3928353"/>
            <a:ext cx="777713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AFTER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5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7F64D61C-F880-4797-8FC4-C790924A33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Simplified Method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1F8D14D-4B57-4284-867D-C1FB2E933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27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0FC18FE-D4E5-43C3-AB37-5C5D8DE8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024" y="4691746"/>
            <a:ext cx="10236976" cy="126293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8703F24-FCF0-4776-A834-950D6A2FB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024" y="2164732"/>
            <a:ext cx="8112507" cy="126293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C3DACAA-B7DD-4293-9A54-2AB94709C419}"/>
              </a:ext>
            </a:extLst>
          </p:cNvPr>
          <p:cNvSpPr txBox="1"/>
          <p:nvPr/>
        </p:nvSpPr>
        <p:spPr>
          <a:xfrm>
            <a:off x="839789" y="2611532"/>
            <a:ext cx="101129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BEFORE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091CC88-2D8D-45AB-A1BF-F92C8DD3310D}"/>
              </a:ext>
            </a:extLst>
          </p:cNvPr>
          <p:cNvSpPr txBox="1"/>
          <p:nvPr/>
        </p:nvSpPr>
        <p:spPr>
          <a:xfrm>
            <a:off x="839788" y="5138546"/>
            <a:ext cx="101129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AFTER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1593550-34C5-4CCD-86AF-C982286A3A0C}"/>
              </a:ext>
            </a:extLst>
          </p:cNvPr>
          <p:cNvSpPr/>
          <p:nvPr/>
        </p:nvSpPr>
        <p:spPr>
          <a:xfrm>
            <a:off x="5141651" y="2164732"/>
            <a:ext cx="1312415" cy="1262933"/>
          </a:xfrm>
          <a:prstGeom prst="rect">
            <a:avLst/>
          </a:prstGeom>
          <a:solidFill>
            <a:schemeClr val="accent1">
              <a:alpha val="10196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593550-34C5-4CCD-86AF-C982286A3A0C}"/>
              </a:ext>
            </a:extLst>
          </p:cNvPr>
          <p:cNvSpPr/>
          <p:nvPr/>
        </p:nvSpPr>
        <p:spPr>
          <a:xfrm>
            <a:off x="5282214" y="4655234"/>
            <a:ext cx="2805343" cy="1299445"/>
          </a:xfrm>
          <a:prstGeom prst="rect">
            <a:avLst/>
          </a:prstGeom>
          <a:solidFill>
            <a:srgbClr val="3498DB">
              <a:alpha val="10196"/>
            </a:srgb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1509C9A-FD12-4F47-A117-3A1BD1CC7253}"/>
              </a:ext>
            </a:extLst>
          </p:cNvPr>
          <p:cNvCxnSpPr/>
          <p:nvPr/>
        </p:nvCxnSpPr>
        <p:spPr>
          <a:xfrm>
            <a:off x="6008914" y="3733803"/>
            <a:ext cx="0" cy="696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46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1F8D14D-4B57-4284-867D-C1FB2E933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28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0FC18FE-D4E5-43C3-AB37-5C5D8DE8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024" y="3429000"/>
            <a:ext cx="10236976" cy="126293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8703F24-FCF0-4776-A834-950D6A2FB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024" y="901986"/>
            <a:ext cx="8112507" cy="126293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C3DACAA-B7DD-4293-9A54-2AB94709C419}"/>
              </a:ext>
            </a:extLst>
          </p:cNvPr>
          <p:cNvSpPr txBox="1"/>
          <p:nvPr/>
        </p:nvSpPr>
        <p:spPr>
          <a:xfrm>
            <a:off x="839789" y="1348786"/>
            <a:ext cx="101129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BEFORE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091CC88-2D8D-45AB-A1BF-F92C8DD3310D}"/>
              </a:ext>
            </a:extLst>
          </p:cNvPr>
          <p:cNvSpPr txBox="1"/>
          <p:nvPr/>
        </p:nvSpPr>
        <p:spPr>
          <a:xfrm>
            <a:off x="839788" y="3875800"/>
            <a:ext cx="101129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AFTER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1593550-34C5-4CCD-86AF-C982286A3A0C}"/>
              </a:ext>
            </a:extLst>
          </p:cNvPr>
          <p:cNvSpPr/>
          <p:nvPr/>
        </p:nvSpPr>
        <p:spPr>
          <a:xfrm>
            <a:off x="5141651" y="901986"/>
            <a:ext cx="1312415" cy="1262933"/>
          </a:xfrm>
          <a:prstGeom prst="rect">
            <a:avLst/>
          </a:prstGeom>
          <a:solidFill>
            <a:schemeClr val="accent1">
              <a:alpha val="10196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593550-34C5-4CCD-86AF-C982286A3A0C}"/>
              </a:ext>
            </a:extLst>
          </p:cNvPr>
          <p:cNvSpPr/>
          <p:nvPr/>
        </p:nvSpPr>
        <p:spPr>
          <a:xfrm>
            <a:off x="5282214" y="3392488"/>
            <a:ext cx="2805343" cy="1299445"/>
          </a:xfrm>
          <a:prstGeom prst="rect">
            <a:avLst/>
          </a:prstGeom>
          <a:solidFill>
            <a:srgbClr val="3498DB">
              <a:alpha val="10196"/>
            </a:srgb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2766944" y="5310104"/>
            <a:ext cx="5731762" cy="56143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 ASSESSMENT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 rot="5400000">
            <a:off x="5637321" y="2461817"/>
            <a:ext cx="32637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=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632825" y="4720300"/>
            <a:ext cx="32637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直線接點 13"/>
          <p:cNvCxnSpPr/>
          <p:nvPr/>
        </p:nvCxnSpPr>
        <p:spPr>
          <a:xfrm>
            <a:off x="476435" y="3038886"/>
            <a:ext cx="112391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20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29</a:t>
            </a:fld>
            <a:endParaRPr lang="fr-FR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/>
          </p:nvPr>
        </p:nvGraphicFramePr>
        <p:xfrm>
          <a:off x="7171877" y="581867"/>
          <a:ext cx="3606800" cy="120015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937577">
                  <a:extLst>
                    <a:ext uri="{9D8B030D-6E8A-4147-A177-3AD203B41FA5}">
                      <a16:colId xmlns:a16="http://schemas.microsoft.com/office/drawing/2014/main" val="3306943232"/>
                    </a:ext>
                  </a:extLst>
                </a:gridCol>
                <a:gridCol w="468788">
                  <a:extLst>
                    <a:ext uri="{9D8B030D-6E8A-4147-A177-3AD203B41FA5}">
                      <a16:colId xmlns:a16="http://schemas.microsoft.com/office/drawing/2014/main" val="345180815"/>
                    </a:ext>
                  </a:extLst>
                </a:gridCol>
                <a:gridCol w="468788">
                  <a:extLst>
                    <a:ext uri="{9D8B030D-6E8A-4147-A177-3AD203B41FA5}">
                      <a16:colId xmlns:a16="http://schemas.microsoft.com/office/drawing/2014/main" val="605913447"/>
                    </a:ext>
                  </a:extLst>
                </a:gridCol>
                <a:gridCol w="468788">
                  <a:extLst>
                    <a:ext uri="{9D8B030D-6E8A-4147-A177-3AD203B41FA5}">
                      <a16:colId xmlns:a16="http://schemas.microsoft.com/office/drawing/2014/main" val="1023852894"/>
                    </a:ext>
                  </a:extLst>
                </a:gridCol>
                <a:gridCol w="420953">
                  <a:extLst>
                    <a:ext uri="{9D8B030D-6E8A-4147-A177-3AD203B41FA5}">
                      <a16:colId xmlns:a16="http://schemas.microsoft.com/office/drawing/2014/main" val="40864363"/>
                    </a:ext>
                  </a:extLst>
                </a:gridCol>
                <a:gridCol w="420953">
                  <a:extLst>
                    <a:ext uri="{9D8B030D-6E8A-4147-A177-3AD203B41FA5}">
                      <a16:colId xmlns:a16="http://schemas.microsoft.com/office/drawing/2014/main" val="1299163157"/>
                    </a:ext>
                  </a:extLst>
                </a:gridCol>
                <a:gridCol w="420953">
                  <a:extLst>
                    <a:ext uri="{9D8B030D-6E8A-4147-A177-3AD203B41FA5}">
                      <a16:colId xmlns:a16="http://schemas.microsoft.com/office/drawing/2014/main" val="3783920412"/>
                    </a:ext>
                  </a:extLst>
                </a:gridCol>
              </a:tblGrid>
              <a:tr h="200025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 dirty="0">
                          <a:effectLst/>
                        </a:rPr>
                        <a:t>主筋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長度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59579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左端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中央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右端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左端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中央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右端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9666012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第一排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33%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29%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38%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0484919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第二排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52384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第一排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19%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57%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24%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660235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第二排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5-#8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7-#8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589170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2042463" y="581867"/>
          <a:ext cx="2349500" cy="120015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939800">
                  <a:extLst>
                    <a:ext uri="{9D8B030D-6E8A-4147-A177-3AD203B41FA5}">
                      <a16:colId xmlns:a16="http://schemas.microsoft.com/office/drawing/2014/main" val="45794289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1296430099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1433538469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3740602696"/>
                    </a:ext>
                  </a:extLst>
                </a:gridCol>
              </a:tblGrid>
              <a:tr h="200025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 dirty="0">
                          <a:effectLst/>
                        </a:rPr>
                        <a:t>主筋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0164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 dirty="0">
                          <a:effectLst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左端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 dirty="0">
                          <a:effectLst/>
                        </a:rPr>
                        <a:t>中央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右端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3701361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第一排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6-#10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719304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第二排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4308632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第一排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5065677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第二排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5-#8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7-#8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51986484"/>
                  </a:ext>
                </a:extLst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2846021" y="212187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</a:rPr>
              <a:t>BEFORE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574045" y="212535"/>
            <a:ext cx="80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AFTER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923191" y="2066282"/>
            <a:ext cx="4572001" cy="4721382"/>
            <a:chOff x="0" y="2136618"/>
            <a:chExt cx="4572001" cy="4721382"/>
          </a:xfrm>
        </p:grpSpPr>
        <p:graphicFrame>
          <p:nvGraphicFramePr>
            <p:cNvPr id="8" name="圖表 7">
              <a:extLst>
                <a:ext uri="{FF2B5EF4-FFF2-40B4-BE49-F238E27FC236}">
                  <a16:creationId xmlns:a16="http://schemas.microsoft.com/office/drawing/2014/main" id="{99D4E335-3A9A-45FF-AB2D-2911DFBE93E9}"/>
                </a:ext>
              </a:extLst>
            </p:cNvPr>
            <p:cNvGraphicFramePr>
              <a:graphicFrameLocks/>
            </p:cNvGraphicFramePr>
            <p:nvPr>
              <p:extLst/>
            </p:nvPr>
          </p:nvGraphicFramePr>
          <p:xfrm>
            <a:off x="0" y="2136618"/>
            <a:ext cx="4572001" cy="472138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0" name="文字方塊 9"/>
            <p:cNvSpPr txBox="1"/>
            <p:nvPr/>
          </p:nvSpPr>
          <p:spPr>
            <a:xfrm>
              <a:off x="3094085" y="4925085"/>
              <a:ext cx="599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4"/>
                  </a:solidFill>
                </a:rPr>
                <a:t>67%</a:t>
              </a:r>
              <a:endParaRPr lang="zh-TW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3002392" y="3983417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3"/>
                  </a:solidFill>
                </a:rPr>
                <a:t>90%</a:t>
              </a:r>
              <a:endParaRPr lang="zh-TW" alt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1682950" y="3614085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2"/>
                  </a:solidFill>
                </a:rPr>
                <a:t>98%</a:t>
              </a:r>
              <a:endParaRPr lang="zh-TW" alt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6708538" y="2066280"/>
            <a:ext cx="4572000" cy="4721382"/>
            <a:chOff x="4572000" y="2136618"/>
            <a:chExt cx="4572000" cy="4721382"/>
          </a:xfrm>
        </p:grpSpPr>
        <p:graphicFrame>
          <p:nvGraphicFramePr>
            <p:cNvPr id="9" name="圖表 8">
              <a:extLst>
                <a:ext uri="{FF2B5EF4-FFF2-40B4-BE49-F238E27FC236}">
                  <a16:creationId xmlns:a16="http://schemas.microsoft.com/office/drawing/2014/main" id="{D017817E-F8D9-423B-9093-B7A72760CE79}"/>
                </a:ext>
              </a:extLst>
            </p:cNvPr>
            <p:cNvGraphicFramePr>
              <a:graphicFrameLocks/>
            </p:cNvGraphicFramePr>
            <p:nvPr>
              <p:extLst/>
            </p:nvPr>
          </p:nvGraphicFramePr>
          <p:xfrm>
            <a:off x="4572000" y="2136618"/>
            <a:ext cx="4572000" cy="472138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3" name="文字方塊 12"/>
            <p:cNvSpPr txBox="1"/>
            <p:nvPr/>
          </p:nvSpPr>
          <p:spPr>
            <a:xfrm>
              <a:off x="7979105" y="5452633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4"/>
                  </a:solidFill>
                </a:rPr>
                <a:t>86%</a:t>
              </a:r>
              <a:endParaRPr lang="zh-TW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8175411" y="4180625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3"/>
                  </a:solidFill>
                </a:rPr>
                <a:t>93%</a:t>
              </a:r>
              <a:endParaRPr lang="zh-TW" alt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5672503" y="4430633"/>
              <a:ext cx="606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2"/>
                  </a:solidFill>
                </a:rPr>
                <a:t>94%</a:t>
              </a:r>
              <a:endParaRPr lang="zh-TW" altLang="en-US" dirty="0">
                <a:solidFill>
                  <a:schemeClr val="accent2"/>
                </a:solidFill>
              </a:endParaRPr>
            </a:p>
          </p:txBody>
        </p:sp>
      </p:grpSp>
      <p:cxnSp>
        <p:nvCxnSpPr>
          <p:cNvPr id="20" name="直線單箭頭接點 19"/>
          <p:cNvCxnSpPr/>
          <p:nvPr/>
        </p:nvCxnSpPr>
        <p:spPr>
          <a:xfrm>
            <a:off x="5618285" y="1257300"/>
            <a:ext cx="8088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839788" y="1951892"/>
            <a:ext cx="10512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88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Tradition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</a:t>
            </a:fld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1762409"/>
            <a:ext cx="6095238" cy="4552381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>
            <a:off x="6362700" y="1549400"/>
            <a:ext cx="19812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6375400" y="1155700"/>
            <a:ext cx="0" cy="161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8331200" y="1143000"/>
            <a:ext cx="0" cy="172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6894615" y="2705100"/>
            <a:ext cx="143658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7922385" y="4491031"/>
            <a:ext cx="166007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Etabs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Demand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93353" y="2463002"/>
            <a:ext cx="1331455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Rebar Used</a:t>
            </a:r>
          </a:p>
        </p:txBody>
      </p:sp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444854F0-6934-408D-B546-B5178951AC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2997083"/>
              </p:ext>
            </p:extLst>
          </p:nvPr>
        </p:nvGraphicFramePr>
        <p:xfrm>
          <a:off x="8560105" y="1532477"/>
          <a:ext cx="2044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name="Equation" r:id="rId5" imgW="2044440" imgH="685800" progId="Equation.DSMT4">
                  <p:embed/>
                </p:oleObj>
              </mc:Choice>
              <mc:Fallback>
                <p:oleObj name="Equation" r:id="rId5" imgW="204444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60105" y="1532477"/>
                        <a:ext cx="20447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5B556B5B-4BDD-43D7-A6DD-70248B8F5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5303023"/>
              </p:ext>
            </p:extLst>
          </p:nvPr>
        </p:nvGraphicFramePr>
        <p:xfrm>
          <a:off x="7517658" y="274464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17658" y="274464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938470"/>
              </p:ext>
            </p:extLst>
          </p:nvPr>
        </p:nvGraphicFramePr>
        <p:xfrm>
          <a:off x="7205335" y="1250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" name="Equation" r:id="rId9" imgW="342720" imgH="253800" progId="Equation.DSMT4">
                  <p:embed/>
                </p:oleObj>
              </mc:Choice>
              <mc:Fallback>
                <p:oleObj name="Equation" r:id="rId9" imgW="3427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05335" y="1250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3981814D-5E33-407F-9C14-0FF119F5EF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4650741"/>
              </p:ext>
            </p:extLst>
          </p:nvPr>
        </p:nvGraphicFramePr>
        <p:xfrm>
          <a:off x="5376986" y="6114993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" name="Equation" r:id="rId11" imgW="181125" imgH="600016" progId="Equation.DSMT4">
                  <p:embed/>
                </p:oleObj>
              </mc:Choice>
              <mc:Fallback>
                <p:oleObj name="Equation" r:id="rId11" imgW="181125" imgH="60001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376986" y="6114993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物件 22">
            <a:extLst>
              <a:ext uri="{FF2B5EF4-FFF2-40B4-BE49-F238E27FC236}">
                <a16:creationId xmlns:a16="http://schemas.microsoft.com/office/drawing/2014/main" id="{A2A302A1-ECB9-4675-9DCB-3A8EE25F8E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4782661"/>
              </p:ext>
            </p:extLst>
          </p:nvPr>
        </p:nvGraphicFramePr>
        <p:xfrm>
          <a:off x="6799089" y="6114992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" name="Equation" r:id="rId13" imgW="181125" imgH="600016" progId="Equation.DSMT4">
                  <p:embed/>
                </p:oleObj>
              </mc:Choice>
              <mc:Fallback>
                <p:oleObj name="Equation" r:id="rId13" imgW="181125" imgH="600016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3981814D-5E33-407F-9C14-0FF119F5EF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799089" y="6114992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BAA982FA-D0A6-4FD5-AC4E-60DA5AF8D072}"/>
              </a:ext>
            </a:extLst>
          </p:cNvPr>
          <p:cNvCxnSpPr/>
          <p:nvPr/>
        </p:nvCxnSpPr>
        <p:spPr>
          <a:xfrm>
            <a:off x="7296823" y="4728629"/>
            <a:ext cx="502823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93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RCAD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30</a:t>
            </a:fld>
            <a:endParaRPr lang="fr-FR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96058" y="1203381"/>
            <a:ext cx="7664650" cy="499421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DD283E1-895A-4F72-9E10-4EC8CA20B98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63618" y="997006"/>
            <a:ext cx="7306056" cy="517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5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18393-CB14-1848-9D15-D29FF2BE8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31</a:t>
            </a:fld>
            <a:endParaRPr lang="fr-FR"/>
          </a:p>
        </p:txBody>
      </p:sp>
      <p:pic>
        <p:nvPicPr>
          <p:cNvPr id="5" name="Picture 1" descr="/var/folders/rp/1m3l6v2x0dq9jdn72y0fvxhr0000gn/T/com.microsoft.Powerpoint/WebArchiveCopyPasteTempFiles/p13062">
            <a:extLst>
              <a:ext uri="{FF2B5EF4-FFF2-40B4-BE49-F238E27FC236}">
                <a16:creationId xmlns:a16="http://schemas.microsoft.com/office/drawing/2014/main" id="{F3E4C39D-C332-1A4F-85C1-8A322B3B194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r="22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19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32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859324" y="2001908"/>
                <a:ext cx="1853520" cy="494431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000" b="0" i="0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u</m:t>
                          </m:r>
                        </m:sub>
                      </m:sSub>
                      <m:r>
                        <a:rPr lang="en-US" altLang="zh-TW" sz="20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000" b="0" i="0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000" b="0" i="0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p</m:t>
                          </m:r>
                        </m:sub>
                      </m:sSub>
                      <m:r>
                        <a:rPr lang="en-US" altLang="zh-TW" sz="20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000" b="0" i="0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000" b="0" i="0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D</m:t>
                          </m:r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TW" sz="2000" b="0" i="0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L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324" y="2001908"/>
                <a:ext cx="1853520" cy="4944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859324" y="2588650"/>
                <a:ext cx="5037405" cy="83984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0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max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⁡(</m:t>
                      </m:r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𝑝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𝐼</m:t>
                              </m:r>
                            </m:sub>
                            <m:sup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−</m:t>
                              </m:r>
                            </m:sup>
                          </m:sSub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𝐽</m:t>
                              </m:r>
                            </m:sub>
                            <m:sup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+</m:t>
                              </m:r>
                            </m:sup>
                          </m:sSubSup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𝑝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𝐼</m:t>
                              </m:r>
                            </m:sub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−</m:t>
                              </m:r>
                            </m:sup>
                          </m:sSubSup>
                          <m:r>
                            <a:rPr lang="en-US" altLang="zh-TW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𝐽</m:t>
                              </m:r>
                            </m:sub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+</m:t>
                              </m:r>
                            </m:sup>
                          </m:sSubSup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324" y="2588650"/>
                <a:ext cx="5037405" cy="8398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群組 5"/>
          <p:cNvGrpSpPr/>
          <p:nvPr/>
        </p:nvGrpSpPr>
        <p:grpSpPr>
          <a:xfrm>
            <a:off x="839788" y="3881552"/>
            <a:ext cx="7961905" cy="1700541"/>
            <a:chOff x="1786084" y="3881552"/>
            <a:chExt cx="7961905" cy="1700541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-1" b="61848"/>
            <a:stretch/>
          </p:blipFill>
          <p:spPr>
            <a:xfrm>
              <a:off x="1786084" y="3881552"/>
              <a:ext cx="7961905" cy="1700541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2179674" y="4227795"/>
              <a:ext cx="7377223" cy="859867"/>
            </a:xfrm>
            <a:prstGeom prst="rect">
              <a:avLst/>
            </a:prstGeom>
            <a:solidFill>
              <a:srgbClr val="F7F7F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10" name="直線單箭頭接點 9"/>
          <p:cNvCxnSpPr/>
          <p:nvPr/>
        </p:nvCxnSpPr>
        <p:spPr>
          <a:xfrm>
            <a:off x="6031592" y="2588650"/>
            <a:ext cx="8080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7192525" y="2374937"/>
            <a:ext cx="1923925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&gt;2h, Consider </a:t>
            </a:r>
            <a:r>
              <a:rPr lang="en-US" altLang="zh-TW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Vc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67823" y="5944539"/>
            <a:ext cx="4282951" cy="411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839788" y="5944541"/>
            <a:ext cx="5762846" cy="4118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1459533" y="6362622"/>
            <a:ext cx="36163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2h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669955" y="6356350"/>
            <a:ext cx="36163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2h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>
            <a:off x="6879265" y="6150444"/>
            <a:ext cx="8080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8040198" y="5965778"/>
            <a:ext cx="1521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Combinations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277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Shear Design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33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675583"/>
            <a:ext cx="6096000" cy="45624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" y="2006599"/>
            <a:ext cx="6095985" cy="390044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826011" y="1674766"/>
            <a:ext cx="263597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Easbs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Shear Rebar Area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539563" y="4221126"/>
            <a:ext cx="1967023" cy="871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31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0937A24-DC6B-4570-BE27-4F96752944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34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E3D418F-F2CF-414C-A2DD-68737E55E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381" y="1148047"/>
            <a:ext cx="6095238" cy="4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8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35</a:t>
            </a:fld>
            <a:endParaRPr lang="fr-FR"/>
          </a:p>
        </p:txBody>
      </p:sp>
      <p:pic>
        <p:nvPicPr>
          <p:cNvPr id="4" name="圖片版面配置區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6" b="161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36</a:t>
            </a:fld>
            <a:endParaRPr lang="fr-FR"/>
          </a:p>
        </p:txBody>
      </p:sp>
      <p:pic>
        <p:nvPicPr>
          <p:cNvPr id="8" name="圖片版面配置區 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" b="7272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4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37</a:t>
            </a:fld>
            <a:endParaRPr lang="fr-FR"/>
          </a:p>
        </p:txBody>
      </p:sp>
      <p:pic>
        <p:nvPicPr>
          <p:cNvPr id="5" name="圖片版面配置區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" b="144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3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478276B-6717-40D6-B9CB-FA0CC9DBD6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354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436A19C-4C48-48E4-AE70-577192F09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316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56010B-E9C1-4710-8FFA-682E92811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D70DF78-917B-4DBA-BEA8-2F396BF6E8A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5668" y="3392486"/>
            <a:ext cx="4630332" cy="346551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E49C159-0657-40FB-8FDF-0BA1CA36B7E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5668" y="0"/>
            <a:ext cx="4630332" cy="3465514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97A1C46F-581D-4C4F-8583-90A028E30923}"/>
              </a:ext>
            </a:extLst>
          </p:cNvPr>
          <p:cNvSpPr txBox="1"/>
          <p:nvPr/>
        </p:nvSpPr>
        <p:spPr>
          <a:xfrm>
            <a:off x="7126514" y="2629436"/>
            <a:ext cx="4630332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REBAR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C9F625C-BC25-457B-9CC5-76549C155EE5}"/>
              </a:ext>
            </a:extLst>
          </p:cNvPr>
          <p:cNvSpPr>
            <a:spLocks/>
          </p:cNvSpPr>
          <p:nvPr/>
        </p:nvSpPr>
        <p:spPr bwMode="auto">
          <a:xfrm>
            <a:off x="7761542" y="4167925"/>
            <a:ext cx="408213" cy="40713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 dirty="0"/>
          </a:p>
        </p:txBody>
      </p:sp>
      <p:sp>
        <p:nvSpPr>
          <p:cNvPr id="9" name="Checkmark">
            <a:extLst>
              <a:ext uri="{FF2B5EF4-FFF2-40B4-BE49-F238E27FC236}">
                <a16:creationId xmlns:a16="http://schemas.microsoft.com/office/drawing/2014/main" id="{7E63E106-D11D-47DC-A927-084DAA018CB3}"/>
              </a:ext>
            </a:extLst>
          </p:cNvPr>
          <p:cNvSpPr>
            <a:spLocks noChangeAspect="1"/>
          </p:cNvSpPr>
          <p:nvPr/>
        </p:nvSpPr>
        <p:spPr bwMode="auto">
          <a:xfrm>
            <a:off x="10508019" y="4167925"/>
            <a:ext cx="540506" cy="406800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75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76922195-04CF-4FDD-878E-69FFDC27A4D8}"/>
              </a:ext>
            </a:extLst>
          </p:cNvPr>
          <p:cNvSpPr txBox="1"/>
          <p:nvPr/>
        </p:nvSpPr>
        <p:spPr>
          <a:xfrm>
            <a:off x="9647535" y="4930813"/>
            <a:ext cx="2261473" cy="7571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</a:t>
            </a:r>
          </a:p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B2F7C54-F583-4F79-9AC7-D7651AD6E9B1}"/>
              </a:ext>
            </a:extLst>
          </p:cNvPr>
          <p:cNvCxnSpPr/>
          <p:nvPr/>
        </p:nvCxnSpPr>
        <p:spPr>
          <a:xfrm>
            <a:off x="8760029" y="4829175"/>
            <a:ext cx="10792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4165134D-3FDB-4311-9A3F-298FA7DE4205}"/>
              </a:ext>
            </a:extLst>
          </p:cNvPr>
          <p:cNvCxnSpPr/>
          <p:nvPr/>
        </p:nvCxnSpPr>
        <p:spPr>
          <a:xfrm flipH="1">
            <a:off x="1465668" y="925551"/>
            <a:ext cx="1556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7644833-F8C9-4312-8DEB-50C9AE2E796F}"/>
              </a:ext>
            </a:extLst>
          </p:cNvPr>
          <p:cNvSpPr txBox="1"/>
          <p:nvPr/>
        </p:nvSpPr>
        <p:spPr>
          <a:xfrm>
            <a:off x="323385" y="644833"/>
            <a:ext cx="1062983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Before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0E5F5B76-5B30-4B60-A248-A897036EBF9F}"/>
              </a:ext>
            </a:extLst>
          </p:cNvPr>
          <p:cNvCxnSpPr/>
          <p:nvPr/>
        </p:nvCxnSpPr>
        <p:spPr>
          <a:xfrm flipH="1">
            <a:off x="1465668" y="2263698"/>
            <a:ext cx="121062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B59BD83-C4A7-4ED4-9424-878A6427C61E}"/>
              </a:ext>
            </a:extLst>
          </p:cNvPr>
          <p:cNvSpPr txBox="1"/>
          <p:nvPr/>
        </p:nvSpPr>
        <p:spPr>
          <a:xfrm>
            <a:off x="437614" y="1982980"/>
            <a:ext cx="834524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After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B69AF5D-E3C8-40D4-BA41-85C02D77A183}"/>
              </a:ext>
            </a:extLst>
          </p:cNvPr>
          <p:cNvCxnSpPr/>
          <p:nvPr/>
        </p:nvCxnSpPr>
        <p:spPr>
          <a:xfrm flipH="1">
            <a:off x="1465668" y="5968661"/>
            <a:ext cx="121062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E979989-9211-4C3A-A2E4-FE6244E1A042}"/>
              </a:ext>
            </a:extLst>
          </p:cNvPr>
          <p:cNvSpPr txBox="1"/>
          <p:nvPr/>
        </p:nvSpPr>
        <p:spPr>
          <a:xfrm>
            <a:off x="437614" y="5687943"/>
            <a:ext cx="834524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After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E05689B5-E70E-4AD9-AEFF-50281398E4AE}"/>
              </a:ext>
            </a:extLst>
          </p:cNvPr>
          <p:cNvCxnSpPr>
            <a:cxnSpLocks/>
          </p:cNvCxnSpPr>
          <p:nvPr/>
        </p:nvCxnSpPr>
        <p:spPr>
          <a:xfrm flipH="1">
            <a:off x="1465668" y="4805965"/>
            <a:ext cx="23145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BE3B3C6-1989-4D3E-A0FE-9B6BE9FA024F}"/>
              </a:ext>
            </a:extLst>
          </p:cNvPr>
          <p:cNvSpPr txBox="1"/>
          <p:nvPr/>
        </p:nvSpPr>
        <p:spPr>
          <a:xfrm>
            <a:off x="323385" y="4525247"/>
            <a:ext cx="1062983" cy="56143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Before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6D422F5F-B755-48D5-AEAC-81A64AB067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7788170"/>
              </p:ext>
            </p:extLst>
          </p:nvPr>
        </p:nvGraphicFramePr>
        <p:xfrm>
          <a:off x="7666292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Equation" r:id="rId6" imgW="190440" imgH="609480" progId="Equation.DSMT4">
                  <p:embed/>
                </p:oleObj>
              </mc:Choice>
              <mc:Fallback>
                <p:oleObj name="Equation" r:id="rId6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66292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8CCA5A72-0AEA-494D-8214-F8276D457F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3332241"/>
              </p:ext>
            </p:extLst>
          </p:nvPr>
        </p:nvGraphicFramePr>
        <p:xfrm>
          <a:off x="8074505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Equation" r:id="rId8" imgW="190440" imgH="609480" progId="Equation.DSMT4">
                  <p:embed/>
                </p:oleObj>
              </mc:Choice>
              <mc:Fallback>
                <p:oleObj name="Equation" r:id="rId8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074505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280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40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2499" y="1"/>
            <a:ext cx="4422971" cy="6858000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V="1">
            <a:off x="3176685" y="5455921"/>
            <a:ext cx="1557875" cy="14020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1767840" y="5862320"/>
            <a:ext cx="1046480" cy="9956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5120640" y="386080"/>
            <a:ext cx="158103" cy="506984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978584" y="6075632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641772" y="6156961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358592" y="2326640"/>
            <a:ext cx="105573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14F B3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9131061" y="3585870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RESULT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9131061" y="2149821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9131061" y="5024798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RESULT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7545114" y="1948741"/>
            <a:ext cx="1502976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101.0%</a:t>
            </a:r>
            <a:endParaRPr lang="zh-TW" altLang="en-US" sz="4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7545114" y="3384790"/>
            <a:ext cx="1584729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102.5%</a:t>
            </a:r>
            <a:endParaRPr lang="zh-TW" altLang="en-US" sz="4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7727856" y="4818557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99.2%</a:t>
            </a:r>
            <a:endParaRPr lang="zh-TW" altLang="en-US" sz="4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652123" y="979019"/>
            <a:ext cx="1887696" cy="562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台北住宅案</a:t>
            </a:r>
          </a:p>
        </p:txBody>
      </p:sp>
    </p:spTree>
    <p:extLst>
      <p:ext uri="{BB962C8B-B14F-4D97-AF65-F5344CB8AC3E}">
        <p14:creationId xmlns:p14="http://schemas.microsoft.com/office/powerpoint/2010/main" val="255052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41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53876"/>
            <a:ext cx="6191284" cy="562340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9131061" y="3585870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RESULT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9131061" y="2149821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9131061" y="5024798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RESULT</a:t>
            </a:r>
          </a:p>
        </p:txBody>
      </p:sp>
      <p:cxnSp>
        <p:nvCxnSpPr>
          <p:cNvPr id="11" name="直線單箭頭接點 10"/>
          <p:cNvCxnSpPr/>
          <p:nvPr/>
        </p:nvCxnSpPr>
        <p:spPr>
          <a:xfrm flipH="1">
            <a:off x="2529840" y="3027680"/>
            <a:ext cx="3464560" cy="3048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213360" y="4215813"/>
            <a:ext cx="1534160" cy="19614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34082" y="4915828"/>
            <a:ext cx="74635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77m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409440" y="4270962"/>
            <a:ext cx="88421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153m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6252244" y="1442702"/>
            <a:ext cx="0" cy="136144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344230" y="1783746"/>
            <a:ext cx="86498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9F B1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646103" y="1948741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93.5%</a:t>
            </a:r>
            <a:endParaRPr lang="zh-TW" altLang="en-US" sz="4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719842" y="3384790"/>
            <a:ext cx="1410001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92.4%</a:t>
            </a:r>
            <a:endParaRPr lang="zh-TW" altLang="en-US" sz="4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727856" y="4818557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94.7%</a:t>
            </a:r>
            <a:endParaRPr lang="zh-TW" altLang="en-US" sz="4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944515" y="5601393"/>
            <a:ext cx="2246769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</p:spTree>
    <p:extLst>
      <p:ext uri="{BB962C8B-B14F-4D97-AF65-F5344CB8AC3E}">
        <p14:creationId xmlns:p14="http://schemas.microsoft.com/office/powerpoint/2010/main" val="305246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331" y="2699720"/>
            <a:ext cx="4323319" cy="2116400"/>
          </a:xfrm>
          <a:prstGeom prst="rect">
            <a:avLst/>
          </a:prstGeom>
        </p:spPr>
      </p:pic>
      <p:sp>
        <p:nvSpPr>
          <p:cNvPr id="21" name="文字版面配置區 2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BETA VERSION</a:t>
            </a:r>
            <a:endParaRPr lang="zh-TW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42</a:t>
            </a:fld>
            <a:endParaRPr lang="fr-FR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12428" y="2008405"/>
            <a:ext cx="1393062" cy="216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99349" y="2355705"/>
            <a:ext cx="1981773" cy="18000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035516" y="4882896"/>
            <a:ext cx="1079783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101.0%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9551817" y="4881477"/>
            <a:ext cx="100764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r">
              <a:lnSpc>
                <a:spcPct val="120000"/>
              </a:lnSpc>
              <a:defRPr sz="28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93.5%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7125160" y="5754043"/>
            <a:ext cx="1002839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r">
              <a:lnSpc>
                <a:spcPct val="120000"/>
              </a:lnSpc>
              <a:defRPr sz="28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>
                <a:solidFill>
                  <a:schemeClr val="accent1"/>
                </a:solidFill>
              </a:rPr>
              <a:t>97.8%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9551817" y="5754043"/>
            <a:ext cx="100764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r">
              <a:lnSpc>
                <a:spcPct val="120000"/>
              </a:lnSpc>
              <a:defRPr sz="28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>
                <a:solidFill>
                  <a:schemeClr val="accent1"/>
                </a:solidFill>
              </a:rPr>
              <a:t>93.2%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481243" y="4308760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cxnSp>
        <p:nvCxnSpPr>
          <p:cNvPr id="23" name="直線接點 22"/>
          <p:cNvCxnSpPr/>
          <p:nvPr/>
        </p:nvCxnSpPr>
        <p:spPr>
          <a:xfrm>
            <a:off x="6094069" y="1270000"/>
            <a:ext cx="0" cy="5086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1064171" y="1435372"/>
            <a:ext cx="204511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5 MULTI CUT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8377256" y="1437270"/>
            <a:ext cx="347620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TRATIONAL REPLACE?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2" name="直線單箭頭接點 31"/>
          <p:cNvCxnSpPr/>
          <p:nvPr/>
        </p:nvCxnSpPr>
        <p:spPr>
          <a:xfrm>
            <a:off x="7561294" y="5436220"/>
            <a:ext cx="0" cy="3828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9990235" y="5442913"/>
            <a:ext cx="0" cy="3828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31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BD23326-7C52-441D-A569-7DA479ECBC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762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 ANALYSIS</a:t>
            </a:r>
            <a:endParaRPr lang="fr-FR" altLang="zh-TW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44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086458" y="2845065"/>
                <a:ext cx="6019084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=−$33.6/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458" y="2845065"/>
                <a:ext cx="6019084" cy="11854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1090246" y="2083337"/>
            <a:ext cx="4159344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REDUCED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696793" y="4164586"/>
            <a:ext cx="2163413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GIRDER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USED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肘形接點 12"/>
          <p:cNvCxnSpPr/>
          <p:nvPr/>
        </p:nvCxnSpPr>
        <p:spPr>
          <a:xfrm rot="16200000" flipH="1">
            <a:off x="4139767" y="4149006"/>
            <a:ext cx="481010" cy="26376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V="1">
            <a:off x="5521569" y="2134819"/>
            <a:ext cx="0" cy="10199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5149808" y="1506349"/>
            <a:ext cx="3700757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REDUCED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PERCENTAGE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肘形接點 19"/>
          <p:cNvCxnSpPr/>
          <p:nvPr/>
        </p:nvCxnSpPr>
        <p:spPr>
          <a:xfrm>
            <a:off x="6734907" y="3957204"/>
            <a:ext cx="1441939" cy="112838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8502162" y="4804869"/>
            <a:ext cx="256435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730831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 ANALYSIS</a:t>
            </a:r>
            <a:endParaRPr lang="fr-FR" altLang="zh-TW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45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071597" y="2661744"/>
                <a:ext cx="8048806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=−$18.6/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597" y="2661744"/>
                <a:ext cx="8048806" cy="11854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072730" y="4156593"/>
                <a:ext cx="7850034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=−$3.6/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730" y="4156593"/>
                <a:ext cx="7850034" cy="11854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1038922" y="1421305"/>
            <a:ext cx="3598164" cy="107850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INCREASE</a:t>
            </a:r>
          </a:p>
          <a:p>
            <a:pPr algn="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肘形接點 12"/>
          <p:cNvCxnSpPr/>
          <p:nvPr/>
        </p:nvCxnSpPr>
        <p:spPr>
          <a:xfrm>
            <a:off x="3763107" y="5329512"/>
            <a:ext cx="791312" cy="643860"/>
          </a:xfrm>
          <a:prstGeom prst="bentConnector3">
            <a:avLst>
              <a:gd name="adj1" fmla="val 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4932158" y="5591096"/>
            <a:ext cx="265098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INCREASE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WAGE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227231" y="1457933"/>
            <a:ext cx="2564356" cy="112646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REDUCED</a:t>
            </a:r>
          </a:p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4" name="直線接點 23"/>
          <p:cNvCxnSpPr/>
          <p:nvPr/>
        </p:nvCxnSpPr>
        <p:spPr>
          <a:xfrm>
            <a:off x="4932158" y="1421305"/>
            <a:ext cx="0" cy="40826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4932158" y="1421305"/>
            <a:ext cx="2650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endCxn id="11" idx="0"/>
          </p:cNvCxnSpPr>
          <p:nvPr/>
        </p:nvCxnSpPr>
        <p:spPr>
          <a:xfrm flipH="1">
            <a:off x="2838004" y="1421305"/>
            <a:ext cx="2094155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50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 ANALYSIS</a:t>
            </a:r>
            <a:endParaRPr lang="fr-FR" altLang="zh-TW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46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1503485" y="2778369"/>
                <a:ext cx="8048806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=−$18.6/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85" y="2778369"/>
                <a:ext cx="8048806" cy="11854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503485" y="4073769"/>
                <a:ext cx="7850034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=−$3.6/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85" y="4073769"/>
                <a:ext cx="7850034" cy="11854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503485" y="1637079"/>
                <a:ext cx="6019084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=−$33.6/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85" y="1637079"/>
                <a:ext cx="6019084" cy="11854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503485" y="5259222"/>
                <a:ext cx="7776296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5%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=−$54/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85" y="5259222"/>
                <a:ext cx="7776296" cy="11854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02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47</a:t>
            </a:fld>
            <a:endParaRPr lang="fr-FR"/>
          </a:p>
        </p:txBody>
      </p:sp>
      <p:sp>
        <p:nvSpPr>
          <p:cNvPr id="4" name="文字方塊 3"/>
          <p:cNvSpPr txBox="1"/>
          <p:nvPr/>
        </p:nvSpPr>
        <p:spPr>
          <a:xfrm>
            <a:off x="2088813" y="4149356"/>
            <a:ext cx="2248372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789091" y="2025380"/>
            <a:ext cx="2314095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Seismic Load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V="1">
            <a:off x="3212999" y="2708644"/>
            <a:ext cx="5766001" cy="1440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3961922" y="3030097"/>
            <a:ext cx="4268156" cy="829522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Diagram</a:t>
            </a:r>
            <a:endParaRPr lang="zh-TW" alt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17127" y="0"/>
            <a:ext cx="6774873" cy="212946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728538"/>
            <a:ext cx="6774873" cy="212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7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48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3499"/>
            <a:ext cx="6096851" cy="45631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6842400" y="1989683"/>
                <a:ext cx="2688813" cy="85670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𝑆𝑒𝑖𝑠𝑚𝑖𝑐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𝐺𝑟𝑎𝑣𝑖𝑡𝑦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𝑆𝑚𝑎𝑙𝑙</m:t>
                      </m:r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400" y="1989683"/>
                <a:ext cx="2688813" cy="8567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圖片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28866" y="1163"/>
            <a:ext cx="1275613" cy="1977891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19644" y="179055"/>
            <a:ext cx="1981773" cy="1800000"/>
          </a:xfrm>
          <a:prstGeom prst="rect">
            <a:avLst/>
          </a:prstGeom>
        </p:spPr>
      </p:pic>
      <p:cxnSp>
        <p:nvCxnSpPr>
          <p:cNvPr id="19" name="直線單箭頭接點 18"/>
          <p:cNvCxnSpPr/>
          <p:nvPr/>
        </p:nvCxnSpPr>
        <p:spPr>
          <a:xfrm>
            <a:off x="3219644" y="1764877"/>
            <a:ext cx="0" cy="4283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圖片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8880" y="3074060"/>
            <a:ext cx="4550420" cy="2839978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6875189" y="694642"/>
            <a:ext cx="173541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Decay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3" name="直線單箭頭接點 32"/>
          <p:cNvCxnSpPr/>
          <p:nvPr/>
        </p:nvCxnSpPr>
        <p:spPr>
          <a:xfrm>
            <a:off x="7742630" y="1330468"/>
            <a:ext cx="0" cy="6485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10579771" y="1330468"/>
            <a:ext cx="0" cy="6485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10076011" y="697335"/>
            <a:ext cx="1007520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Short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0093743" y="2204324"/>
            <a:ext cx="151259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9208172" y="694642"/>
            <a:ext cx="27026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87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11</a:t>
            </a:r>
            <a:r>
              <a:rPr lang="zh-TW" altLang="en-US" dirty="0"/>
              <a:t> </a:t>
            </a:r>
            <a:r>
              <a:rPr lang="en-US" altLang="zh-TW" dirty="0"/>
              <a:t>Models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49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3499"/>
            <a:ext cx="6096851" cy="4563112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>
            <a:off x="5872716" y="3753293"/>
            <a:ext cx="7868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690" y="2200300"/>
            <a:ext cx="3559819" cy="1239333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690" y="4154896"/>
            <a:ext cx="3559819" cy="1248867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8431383" y="3483043"/>
            <a:ext cx="35843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7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632210"/>
            <a:ext cx="5256212" cy="434345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031685" y="2141909"/>
            <a:ext cx="129092" cy="21838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2495" y="171450"/>
            <a:ext cx="3638550" cy="65151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631723" y="3454343"/>
            <a:ext cx="61546" cy="3495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8475784" y="3454343"/>
            <a:ext cx="45719" cy="9418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6981092" y="3341077"/>
            <a:ext cx="2040296" cy="113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839788" y="6160039"/>
            <a:ext cx="4043736" cy="561436"/>
          </a:xfrm>
          <a:prstGeom prst="rect">
            <a:avLst/>
          </a:prstGeom>
          <a:solidFill>
            <a:srgbClr val="E7E6E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WHOLE BUILDING BEAMS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096000" y="6125114"/>
            <a:ext cx="4665701" cy="561436"/>
          </a:xfrm>
          <a:prstGeom prst="rect">
            <a:avLst/>
          </a:prstGeom>
          <a:solidFill>
            <a:srgbClr val="E7E6E6">
              <a:alpha val="50196"/>
            </a:srgbClr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8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14F</a:t>
            </a:r>
            <a:r>
              <a:rPr lang="zh-TW" altLang="en-US" dirty="0"/>
              <a:t> </a:t>
            </a:r>
            <a:r>
              <a:rPr lang="en-US" altLang="zh-TW" dirty="0"/>
              <a:t>ONE</a:t>
            </a:r>
            <a:r>
              <a:rPr lang="zh-TW" altLang="en-US" dirty="0"/>
              <a:t> </a:t>
            </a:r>
            <a:r>
              <a:rPr lang="en-US" altLang="zh-TW" dirty="0"/>
              <a:t>BEAM</a:t>
            </a:r>
            <a:r>
              <a:rPr lang="zh-TW" altLang="en-US" dirty="0"/>
              <a:t> </a:t>
            </a:r>
            <a:r>
              <a:rPr lang="en-US" altLang="zh-TW" dirty="0"/>
              <a:t>FOR</a:t>
            </a:r>
            <a:r>
              <a:rPr lang="zh-TW" altLang="en-US" dirty="0"/>
              <a:t> </a:t>
            </a:r>
            <a:r>
              <a:rPr lang="en-US" altLang="zh-TW" dirty="0"/>
              <a:t>EXAMPLE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318846" y="1960685"/>
            <a:ext cx="3877408" cy="187434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/>
          <p:cNvCxnSpPr/>
          <p:nvPr/>
        </p:nvCxnSpPr>
        <p:spPr>
          <a:xfrm>
            <a:off x="5660780" y="2915441"/>
            <a:ext cx="8704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09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版面配置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Model Assume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50</a:t>
            </a:fld>
            <a:endParaRPr lang="fr-FR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12" y="1586718"/>
            <a:ext cx="7654088" cy="123933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9675" y="4837043"/>
            <a:ext cx="3559819" cy="123933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9218" y="3050638"/>
            <a:ext cx="5968529" cy="3488274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9675" y="3731447"/>
            <a:ext cx="4485563" cy="81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1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E41D2B-97E1-0641-A813-C5231409C7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Nonlinear Hinge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820214-5B6A-8446-A115-A2A591A260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51</a:t>
            </a:fld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536" y="2502637"/>
            <a:ext cx="3086100" cy="12573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6092456" y="3434316"/>
            <a:ext cx="5635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92456" y="3191760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727712" y="3197076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6105746" y="3365204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1589489" y="3365204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6092456" y="2502637"/>
            <a:ext cx="18748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967329" y="2502637"/>
            <a:ext cx="0" cy="527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967329" y="3030279"/>
            <a:ext cx="18642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9831571" y="2371060"/>
            <a:ext cx="0" cy="659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831571" y="2371060"/>
            <a:ext cx="18961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092456" y="4136065"/>
            <a:ext cx="10933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185837" y="4136065"/>
            <a:ext cx="0" cy="478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185837" y="4635795"/>
            <a:ext cx="35955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10781412" y="4008475"/>
            <a:ext cx="0" cy="6166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0781414" y="4019107"/>
            <a:ext cx="9462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6105746" y="2433525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7370130" y="2420234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8295166" y="2966483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9365511" y="2961167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0271051" y="2301948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1591261" y="2301948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1589489" y="3949995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1116339" y="3949995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10271051" y="4570079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627087" y="4570079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811038" y="4066953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105746" y="4066953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811038" y="3369190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7627087" y="3365204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7370130" y="3365204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8295166" y="3365204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9365511" y="3363506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0271051" y="3372515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1116339" y="3363506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/>
          <p:nvPr/>
        </p:nvCxnSpPr>
        <p:spPr>
          <a:xfrm>
            <a:off x="11116339" y="3191762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811038" y="3188440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7370130" y="3191761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7627087" y="3190504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8295166" y="3190504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9365511" y="3196043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10271051" y="3193013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6092456" y="3186444"/>
            <a:ext cx="5635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092456" y="3734315"/>
            <a:ext cx="5635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40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Evaluation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52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830" y="4430617"/>
            <a:ext cx="5163169" cy="19257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420251" y="3120533"/>
                <a:ext cx="4188326" cy="85670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𝑆𝑒𝑖𝑠𝑚𝑖𝑐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𝐺𝑟𝑎𝑣𝑖𝑡𝑦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𝑆𝑚𝑎𝑙𝑙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&amp;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𝐿𝑜𝑛𝑔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𝑆𝑝𝑎𝑛</m:t>
                      </m:r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251" y="3120533"/>
                <a:ext cx="4188326" cy="8567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圖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6090" y="1270800"/>
            <a:ext cx="3559819" cy="1239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6812653" y="3120532"/>
                <a:ext cx="4275914" cy="85670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𝑆𝑒𝑖𝑠𝑚𝑖𝑐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𝐺𝑟𝑎𝑣𝑖𝑡𝑦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den>
                      </m:f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𝐿𝑎𝑟𝑔𝑒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&amp;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𝑆h𝑜𝑟𝑡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𝑆𝑝𝑎𝑛</m:t>
                      </m:r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653" y="3120532"/>
                <a:ext cx="4275914" cy="8567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430617"/>
            <a:ext cx="5345757" cy="209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4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Evaluation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53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2276267"/>
            <a:ext cx="5493976" cy="43413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3449099"/>
            <a:ext cx="5493976" cy="43413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88" y="4437605"/>
            <a:ext cx="5493976" cy="43413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788" y="5606873"/>
            <a:ext cx="5493976" cy="434133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6826100" y="2082858"/>
            <a:ext cx="303929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826099" y="3254790"/>
            <a:ext cx="31034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4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826100" y="4236809"/>
            <a:ext cx="303929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5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832511" y="5412564"/>
            <a:ext cx="303929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6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547934" y="2283875"/>
            <a:ext cx="64536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47.9s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547934" y="3449099"/>
            <a:ext cx="81368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3.9min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547933" y="4437605"/>
            <a:ext cx="9050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23.1min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547933" y="5602829"/>
            <a:ext cx="63575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2.0hr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0000829" y="3013719"/>
            <a:ext cx="898644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 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支梁</a:t>
            </a: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73112" y="3441785"/>
            <a:ext cx="3354078" cy="192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0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294841"/>
            <a:ext cx="6774873" cy="2129462"/>
          </a:xfrm>
          <a:prstGeom prst="rect">
            <a:avLst/>
          </a:prstGeom>
        </p:spPr>
      </p:pic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Hinge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54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83"/>
          <a:stretch/>
        </p:blipFill>
        <p:spPr>
          <a:xfrm>
            <a:off x="6106633" y="2179674"/>
            <a:ext cx="5530409" cy="467832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58881"/>
            <a:ext cx="6774873" cy="2129462"/>
          </a:xfrm>
          <a:prstGeom prst="rect">
            <a:avLst/>
          </a:prstGeom>
        </p:spPr>
      </p:pic>
      <p:cxnSp>
        <p:nvCxnSpPr>
          <p:cNvPr id="12" name="直線單箭頭接點 11"/>
          <p:cNvCxnSpPr/>
          <p:nvPr/>
        </p:nvCxnSpPr>
        <p:spPr>
          <a:xfrm flipV="1">
            <a:off x="6953693" y="2094614"/>
            <a:ext cx="0" cy="1200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280111" y="1496007"/>
            <a:ext cx="13471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Third Hinge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208220" y="3423684"/>
            <a:ext cx="35843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66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Hinge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55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48"/>
          <a:stretch/>
        </p:blipFill>
        <p:spPr>
          <a:xfrm>
            <a:off x="6096000" y="2211572"/>
            <a:ext cx="5530409" cy="464642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294841"/>
            <a:ext cx="6774873" cy="212946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15312" y="2214567"/>
            <a:ext cx="2796599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Without Initial Conditions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030" y="1432458"/>
            <a:ext cx="2127851" cy="217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3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082007" cy="1311128"/>
          </a:xfrm>
        </p:spPr>
        <p:txBody>
          <a:bodyPr/>
          <a:lstStyle/>
          <a:p>
            <a:r>
              <a:rPr lang="en-US" altLang="zh-TW" dirty="0"/>
              <a:t>Pushover Load Pattern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56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46232" y="3397101"/>
            <a:ext cx="895238" cy="191428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788764" y="2721935"/>
            <a:ext cx="91935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Triangle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495758" y="3439633"/>
                <a:ext cx="1690656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𝑛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758" y="3439633"/>
                <a:ext cx="1690656" cy="8712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3947115" y="2721935"/>
            <a:ext cx="27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8272129" y="2724327"/>
            <a:ext cx="275331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Modal Pushover Analysis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097" y="3439633"/>
            <a:ext cx="3416703" cy="1902897"/>
          </a:xfrm>
          <a:prstGeom prst="rect">
            <a:avLst/>
          </a:prstGeom>
        </p:spPr>
      </p:pic>
      <p:sp>
        <p:nvSpPr>
          <p:cNvPr id="48" name="文字方塊 47"/>
          <p:cNvSpPr txBox="1"/>
          <p:nvPr/>
        </p:nvSpPr>
        <p:spPr>
          <a:xfrm>
            <a:off x="9335587" y="5928925"/>
            <a:ext cx="61972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SRSS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0" name="直線單箭頭接點 49"/>
          <p:cNvCxnSpPr/>
          <p:nvPr/>
        </p:nvCxnSpPr>
        <p:spPr>
          <a:xfrm flipH="1">
            <a:off x="9645446" y="5428542"/>
            <a:ext cx="1" cy="399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11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83"/>
          <a:stretch/>
        </p:blipFill>
        <p:spPr>
          <a:xfrm>
            <a:off x="6106633" y="2179674"/>
            <a:ext cx="5530409" cy="4678326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Pushover 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57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9" y="1880868"/>
            <a:ext cx="5256212" cy="4224144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8506673" y="1965961"/>
            <a:ext cx="73032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Hinge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50785" y="1880868"/>
            <a:ext cx="1232930" cy="77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93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Pushover Result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58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0188" y="2371060"/>
            <a:ext cx="4395258" cy="3900229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8483146" y="1943635"/>
            <a:ext cx="86934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ATC-40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381443" y="1943635"/>
            <a:ext cx="2172903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耐震性能檢測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PGA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0793" y="2727899"/>
            <a:ext cx="5255207" cy="140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3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Time history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59</a:t>
            </a:fld>
            <a:endParaRPr lang="fr-FR"/>
          </a:p>
        </p:txBody>
      </p:sp>
      <p:graphicFrame>
        <p:nvGraphicFramePr>
          <p:cNvPr id="6" name="圖表 5"/>
          <p:cNvGraphicFramePr>
            <a:graphicFrameLocks/>
          </p:cNvGraphicFramePr>
          <p:nvPr>
            <p:extLst/>
          </p:nvPr>
        </p:nvGraphicFramePr>
        <p:xfrm>
          <a:off x="839788" y="3003697"/>
          <a:ext cx="525621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2358135" y="2542032"/>
            <a:ext cx="221951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Scaled to DBE, MCE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5774" y="1927749"/>
            <a:ext cx="3019048" cy="425714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517219" y="1362131"/>
            <a:ext cx="11952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Story Drift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888279" y="3640821"/>
            <a:ext cx="1232069" cy="83099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DBE &lt; 2%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MCE &lt; 3%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80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</a:t>
            </a:fld>
            <a:endParaRPr lang="fr-FR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60" y="1236224"/>
            <a:ext cx="5852172" cy="437998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432" y="1236225"/>
            <a:ext cx="5852172" cy="437998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88" y="0"/>
            <a:ext cx="1765389" cy="1458187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233139" y="5625785"/>
            <a:ext cx="436241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Hundreds Of Combo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586090" y="5625785"/>
            <a:ext cx="33608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Catch </a:t>
            </a: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Critical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Demand Combo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直線單箭頭接點 13"/>
          <p:cNvCxnSpPr>
            <a:endCxn id="3" idx="3"/>
          </p:cNvCxnSpPr>
          <p:nvPr/>
        </p:nvCxnSpPr>
        <p:spPr>
          <a:xfrm>
            <a:off x="5883156" y="3426216"/>
            <a:ext cx="45727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5922" y="5551040"/>
            <a:ext cx="1633120" cy="130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9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IDA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60</a:t>
            </a:fld>
            <a:endParaRPr lang="fr-FR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0"/>
            <a:ext cx="4591130" cy="3429001"/>
          </a:xfrm>
          <a:prstGeom prst="rect">
            <a:avLst/>
          </a:prstGeom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3429000"/>
            <a:ext cx="4591129" cy="3429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790895" y="2721934"/>
            <a:ext cx="3226011" cy="181030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Limit-State</a:t>
            </a:r>
          </a:p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4% FEMA273</a:t>
            </a:r>
          </a:p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2.5% SEAOC 2000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69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F02A8ED2-640F-44D0-B1E2-61A66D9AE6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4FC31B7-72CB-40D8-85E9-52546F78E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428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字版面配置區 3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1D CUT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62</a:t>
            </a:fld>
            <a:endParaRPr lang="fr-FR"/>
          </a:p>
        </p:txBody>
      </p:sp>
      <p:grpSp>
        <p:nvGrpSpPr>
          <p:cNvPr id="3" name="Group 21"/>
          <p:cNvGrpSpPr/>
          <p:nvPr/>
        </p:nvGrpSpPr>
        <p:grpSpPr>
          <a:xfrm>
            <a:off x="839787" y="5431842"/>
            <a:ext cx="364329" cy="364329"/>
            <a:chOff x="3173014" y="2956717"/>
            <a:chExt cx="944566" cy="944566"/>
          </a:xfrm>
        </p:grpSpPr>
        <p:sp>
          <p:nvSpPr>
            <p:cNvPr id="4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" name="Straight Connector 33"/>
          <p:cNvCxnSpPr>
            <a:stCxn id="4" idx="6"/>
          </p:cNvCxnSpPr>
          <p:nvPr/>
        </p:nvCxnSpPr>
        <p:spPr>
          <a:xfrm>
            <a:off x="1204116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49"/>
          <p:cNvGrpSpPr/>
          <p:nvPr/>
        </p:nvGrpSpPr>
        <p:grpSpPr>
          <a:xfrm>
            <a:off x="2727196" y="5431842"/>
            <a:ext cx="364329" cy="364329"/>
            <a:chOff x="3173014" y="2956717"/>
            <a:chExt cx="944566" cy="944566"/>
          </a:xfrm>
        </p:grpSpPr>
        <p:sp>
          <p:nvSpPr>
            <p:cNvPr id="8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0" name="Straight Connector 52"/>
          <p:cNvCxnSpPr>
            <a:stCxn id="8" idx="6"/>
          </p:cNvCxnSpPr>
          <p:nvPr/>
        </p:nvCxnSpPr>
        <p:spPr>
          <a:xfrm flipV="1">
            <a:off x="3091525" y="5614006"/>
            <a:ext cx="2764152" cy="1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56"/>
          <p:cNvCxnSpPr>
            <a:stCxn id="12" idx="6"/>
          </p:cNvCxnSpPr>
          <p:nvPr/>
        </p:nvCxnSpPr>
        <p:spPr>
          <a:xfrm>
            <a:off x="4978934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57"/>
          <p:cNvGrpSpPr/>
          <p:nvPr/>
        </p:nvGrpSpPr>
        <p:grpSpPr>
          <a:xfrm>
            <a:off x="6502013" y="5431842"/>
            <a:ext cx="364329" cy="364329"/>
            <a:chOff x="3173014" y="2956717"/>
            <a:chExt cx="944566" cy="944566"/>
          </a:xfrm>
        </p:grpSpPr>
        <p:sp>
          <p:nvSpPr>
            <p:cNvPr id="16" name="Oval 58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Oval 59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8" name="Straight Connector 60"/>
          <p:cNvCxnSpPr>
            <a:stCxn id="16" idx="6"/>
          </p:cNvCxnSpPr>
          <p:nvPr/>
        </p:nvCxnSpPr>
        <p:spPr>
          <a:xfrm flipV="1">
            <a:off x="6866342" y="5614006"/>
            <a:ext cx="2128189" cy="1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64"/>
          <p:cNvCxnSpPr>
            <a:stCxn id="20" idx="6"/>
          </p:cNvCxnSpPr>
          <p:nvPr/>
        </p:nvCxnSpPr>
        <p:spPr>
          <a:xfrm>
            <a:off x="8753751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5"/>
          <p:cNvGrpSpPr/>
          <p:nvPr/>
        </p:nvGrpSpPr>
        <p:grpSpPr>
          <a:xfrm>
            <a:off x="10276831" y="5431842"/>
            <a:ext cx="364329" cy="364329"/>
            <a:chOff x="3173014" y="2956717"/>
            <a:chExt cx="944566" cy="944566"/>
          </a:xfrm>
        </p:grpSpPr>
        <p:sp>
          <p:nvSpPr>
            <p:cNvPr id="24" name="Oval 6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Oval 67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6" name="Straight Connector 69"/>
          <p:cNvCxnSpPr/>
          <p:nvPr/>
        </p:nvCxnSpPr>
        <p:spPr>
          <a:xfrm flipV="1">
            <a:off x="101543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72"/>
          <p:cNvCxnSpPr/>
          <p:nvPr/>
        </p:nvCxnSpPr>
        <p:spPr>
          <a:xfrm flipV="1">
            <a:off x="2901662" y="4369777"/>
            <a:ext cx="0" cy="106206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87"/>
          <p:cNvCxnSpPr/>
          <p:nvPr/>
        </p:nvCxnSpPr>
        <p:spPr>
          <a:xfrm flipV="1">
            <a:off x="6687846" y="5178669"/>
            <a:ext cx="0" cy="253174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90"/>
          <p:cNvCxnSpPr/>
          <p:nvPr/>
        </p:nvCxnSpPr>
        <p:spPr>
          <a:xfrm flipV="1">
            <a:off x="10469885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圖片 3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20305" y="463500"/>
            <a:ext cx="4257890" cy="4831491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3">
            <a:clrChange>
              <a:clrFrom>
                <a:srgbClr val="FAFCFC"/>
              </a:clrFrom>
              <a:clrTo>
                <a:srgbClr val="FAFC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5855" y="1885464"/>
            <a:ext cx="4559822" cy="320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8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INPUT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63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420" y="2719552"/>
            <a:ext cx="2562225" cy="170497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063870" y="1995697"/>
            <a:ext cx="2594621" cy="26296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GEOMETRY</a:t>
            </a:r>
          </a:p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</a:t>
            </a:r>
          </a:p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SECTION</a:t>
            </a:r>
          </a:p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FORCE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063870" y="1425469"/>
            <a:ext cx="18748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r>
              <a:rPr lang="zh-TW" altLang="en-US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MILLIONS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672173" y="1994800"/>
            <a:ext cx="1597553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0.5 =&gt; 0.1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669597" y="1380990"/>
            <a:ext cx="2003112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</a:t>
            </a:r>
            <a:r>
              <a:rPr lang="zh-TW" altLang="en-US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MILLIONS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870" y="4883739"/>
            <a:ext cx="3923416" cy="117820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8267703" y="1994800"/>
            <a:ext cx="2827056" cy="107850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E2K</a:t>
            </a:r>
          </a:p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DESIGN REBAR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238149" y="1378444"/>
            <a:ext cx="2572179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30</a:t>
            </a:r>
            <a:r>
              <a:rPr lang="zh-TW" altLang="en-US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THOUSANDS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989763" y="2999942"/>
            <a:ext cx="12931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- ACI 318-05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8249" y="3440149"/>
            <a:ext cx="3925877" cy="1676974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9793"/>
          <a:stretch/>
        </p:blipFill>
        <p:spPr>
          <a:xfrm>
            <a:off x="8267703" y="5235704"/>
            <a:ext cx="3776663" cy="148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4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897" y="2712877"/>
            <a:ext cx="1916963" cy="14010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7544691" y="4880795"/>
                <a:ext cx="1922129" cy="1439946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MERGE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x &lt;=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endParaRPr lang="en-US" altLang="zh-TW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&lt;= x &lt;=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endParaRPr lang="en-US" altLang="zh-TW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x =&gt;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691" y="4880795"/>
                <a:ext cx="1922129" cy="1439946"/>
              </a:xfrm>
              <a:prstGeom prst="rect">
                <a:avLst/>
              </a:prstGeom>
              <a:blipFill>
                <a:blip r:embed="rId3"/>
                <a:stretch>
                  <a:fillRect l="-7619" t="-4661" r="-25079" b="-423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64</a:t>
            </a:fld>
            <a:endParaRPr lang="fr-FR"/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745" y="2712879"/>
            <a:ext cx="1916963" cy="1677333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2" y="2712879"/>
            <a:ext cx="1916963" cy="1677333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9631" y="2712879"/>
            <a:ext cx="1916963" cy="1401067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345831" y="554509"/>
            <a:ext cx="2314095" cy="190205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GRAPH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NUM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STIRRUP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B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L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SUPPORT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WIDTH</a:t>
            </a:r>
            <a:endParaRPr lang="zh-TW" alt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947745" y="4880795"/>
            <a:ext cx="3282694" cy="10895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groupby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a beam</a:t>
            </a:r>
          </a:p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while spacing &lt; MIN_SPACING</a:t>
            </a:r>
          </a:p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UPGRADE SIZE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66802" y="4880795"/>
            <a:ext cx="1812997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SIZE &amp; S 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709631" y="4880795"/>
            <a:ext cx="2044791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DROP DOUBLE SIZE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947745" y="554509"/>
            <a:ext cx="4476931" cy="6463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r>
              <a:rPr lang="en-US" altLang="zh-TW" dirty="0"/>
              <a:t>STIRRUP_REBAR = ['#4', '2#4', '2#5', '2#6']</a:t>
            </a:r>
          </a:p>
          <a:p>
            <a:r>
              <a:rPr lang="en-US" altLang="zh-TW" dirty="0"/>
              <a:t>STIRRUP_SPACING = [10, 12, 15, 18, 20, 25, 30]</a:t>
            </a:r>
          </a:p>
        </p:txBody>
      </p:sp>
    </p:spTree>
    <p:extLst>
      <p:ext uri="{BB962C8B-B14F-4D97-AF65-F5344CB8AC3E}">
        <p14:creationId xmlns:p14="http://schemas.microsoft.com/office/powerpoint/2010/main" val="127332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65</a:t>
            </a:fld>
            <a:endParaRPr lang="fr-FR"/>
          </a:p>
        </p:txBody>
      </p:sp>
      <p:sp>
        <p:nvSpPr>
          <p:cNvPr id="10" name="文字方塊 9"/>
          <p:cNvSpPr txBox="1"/>
          <p:nvPr/>
        </p:nvSpPr>
        <p:spPr>
          <a:xfrm>
            <a:off x="345831" y="554509"/>
            <a:ext cx="2314095" cy="190205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GRAPH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NUM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LENGTH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STIRRUP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B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L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SUPPORT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WIDTH</a:t>
            </a:r>
            <a:endParaRPr lang="zh-TW" alt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105822" y="2000090"/>
            <a:ext cx="2729273" cy="10895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groupby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a beam</a:t>
            </a:r>
          </a:p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while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num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&gt; 2 * capacity</a:t>
            </a:r>
          </a:p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UPGRADE SIZE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105822" y="1276544"/>
            <a:ext cx="2202526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SIZE &amp; NUM 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6104383" y="3433850"/>
                <a:ext cx="2363660" cy="1439946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CONSERVATIVE</a:t>
                </a:r>
                <a:r>
                  <a:rPr lang="zh-TW" altLang="en-US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MERGE</a:t>
                </a:r>
              </a:p>
              <a:p>
                <a:pPr algn="l"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x &lt;=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den>
                    </m:f>
                  </m:oMath>
                </a14:m>
                <a:endParaRPr lang="en-US" altLang="zh-TW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&lt;= x &lt;=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endParaRPr lang="en-US" altLang="zh-TW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x =&gt;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383" y="3433850"/>
                <a:ext cx="2363660" cy="1439946"/>
              </a:xfrm>
              <a:prstGeom prst="rect">
                <a:avLst/>
              </a:prstGeom>
              <a:blipFill>
                <a:blip r:embed="rId2"/>
                <a:stretch>
                  <a:fillRect l="-5928" t="-4641" r="-1804" b="-417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2" y="2712879"/>
            <a:ext cx="4476207" cy="1677333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>
            <a:off x="7192424" y="1701276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7186879" y="3089619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6497516" y="3089619"/>
            <a:ext cx="0" cy="1784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6101776" y="4883737"/>
            <a:ext cx="797654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>
            <a:off x="7186879" y="5251251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6101776" y="5604076"/>
            <a:ext cx="2854756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OPTIMIZATION ALGORITHM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100531" y="552233"/>
            <a:ext cx="168571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 RUN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8" name="Picture 4" descr="ãclusteringãçåçæå°çµæ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022" y="6007891"/>
            <a:ext cx="1113023" cy="76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2" y="4880795"/>
            <a:ext cx="3033544" cy="1262933"/>
          </a:xfrm>
          <a:prstGeom prst="rect">
            <a:avLst/>
          </a:prstGeom>
        </p:spPr>
      </p:pic>
      <p:sp>
        <p:nvSpPr>
          <p:cNvPr id="28" name="文字方塊 27"/>
          <p:cNvSpPr txBox="1"/>
          <p:nvPr/>
        </p:nvSpPr>
        <p:spPr>
          <a:xfrm>
            <a:off x="8985288" y="1270996"/>
            <a:ext cx="2777748" cy="75713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TOP_BAR = ['#7', '#8', '#10']</a:t>
            </a:r>
          </a:p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DB_SPACING = 1.5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30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一台梁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66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05951" y="1632210"/>
            <a:ext cx="5256212" cy="434345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482251" y="3341077"/>
            <a:ext cx="2040296" cy="113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8625" y="1632210"/>
            <a:ext cx="5256212" cy="434345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223717" y="3341077"/>
            <a:ext cx="2040296" cy="113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9741873" y="3342901"/>
            <a:ext cx="1714501" cy="1114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/>
          <p:cNvCxnSpPr/>
          <p:nvPr/>
        </p:nvCxnSpPr>
        <p:spPr>
          <a:xfrm>
            <a:off x="5785336" y="3426143"/>
            <a:ext cx="10199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3492131" y="3341077"/>
            <a:ext cx="1714501" cy="1114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223717" y="2007577"/>
            <a:ext cx="1044698" cy="1025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416541" y="2004418"/>
            <a:ext cx="889200" cy="11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3458548" y="2009040"/>
            <a:ext cx="1764000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7491043" y="2015697"/>
            <a:ext cx="1044698" cy="1025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8683867" y="2012538"/>
            <a:ext cx="889200" cy="11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9725874" y="2017160"/>
            <a:ext cx="1764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5442438" y="3587263"/>
            <a:ext cx="171777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SAME SIZE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27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2" y="2708973"/>
            <a:ext cx="4476207" cy="1677333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67</a:t>
            </a:fld>
            <a:endParaRPr lang="fr-FR"/>
          </a:p>
        </p:txBody>
      </p:sp>
      <p:sp>
        <p:nvSpPr>
          <p:cNvPr id="10" name="文字方塊 9"/>
          <p:cNvSpPr txBox="1"/>
          <p:nvPr/>
        </p:nvSpPr>
        <p:spPr>
          <a:xfrm>
            <a:off x="345831" y="554509"/>
            <a:ext cx="2314095" cy="190205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GRAPH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NUM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LENGTH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STIRRUP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B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L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SUPPORT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WIDTH</a:t>
            </a:r>
            <a:endParaRPr lang="zh-TW" alt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105822" y="2000090"/>
            <a:ext cx="2729273" cy="10895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groupby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a beam</a:t>
            </a:r>
          </a:p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while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num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&gt; 2 * capacity</a:t>
            </a:r>
          </a:p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UPGRADE SIZE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105822" y="1276544"/>
            <a:ext cx="2202526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SIZE &amp; NUM 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6104383" y="3433850"/>
                <a:ext cx="2363660" cy="1439946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CONSERVATIVE</a:t>
                </a:r>
                <a:r>
                  <a:rPr lang="zh-TW" altLang="en-US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MERGE</a:t>
                </a:r>
              </a:p>
              <a:p>
                <a:pPr algn="l"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x &lt;=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den>
                    </m:f>
                  </m:oMath>
                </a14:m>
                <a:endParaRPr lang="en-US" altLang="zh-TW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&lt;= x &lt;=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endParaRPr lang="en-US" altLang="zh-TW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x =&gt;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383" y="3433850"/>
                <a:ext cx="2363660" cy="1439946"/>
              </a:xfrm>
              <a:prstGeom prst="rect">
                <a:avLst/>
              </a:prstGeom>
              <a:blipFill>
                <a:blip r:embed="rId3"/>
                <a:stretch>
                  <a:fillRect l="-5928" t="-4641" r="-1804" b="-417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單箭頭接點 6"/>
          <p:cNvCxnSpPr/>
          <p:nvPr/>
        </p:nvCxnSpPr>
        <p:spPr>
          <a:xfrm>
            <a:off x="7192424" y="1701276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7186879" y="3089619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6497516" y="3089619"/>
            <a:ext cx="0" cy="1784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6101776" y="4883737"/>
            <a:ext cx="797654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>
            <a:off x="7186879" y="5251251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6101776" y="5604076"/>
            <a:ext cx="2854756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OPTIMIZATION ALGORITHM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100531" y="552233"/>
            <a:ext cx="168571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 RUN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982908" y="555166"/>
            <a:ext cx="2220351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SECOND RUN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984682" y="1276544"/>
            <a:ext cx="2827056" cy="10895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groupby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一台梁</a:t>
            </a:r>
            <a:endParaRPr lang="en-US" altLang="zh-TW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while any size &lt; max size </a:t>
            </a:r>
          </a:p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max SIZE &amp; NUM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8" name="Picture 4" descr="ãclusteringãçåçæå°çµæ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022" y="6007891"/>
            <a:ext cx="1113023" cy="76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字方塊 22"/>
          <p:cNvSpPr txBox="1"/>
          <p:nvPr/>
        </p:nvSpPr>
        <p:spPr>
          <a:xfrm>
            <a:off x="8982908" y="2713313"/>
            <a:ext cx="797654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4" name="直線單箭頭接點 23"/>
          <p:cNvCxnSpPr/>
          <p:nvPr/>
        </p:nvCxnSpPr>
        <p:spPr>
          <a:xfrm>
            <a:off x="10068011" y="3080827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8982908" y="3433652"/>
            <a:ext cx="2854756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OPTIMIZATION ALGORITHM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6" name="Picture 4" descr="ãclusteringãçåçæå°çµæ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154" y="3837467"/>
            <a:ext cx="1113023" cy="76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單箭頭接點 26"/>
          <p:cNvCxnSpPr/>
          <p:nvPr/>
        </p:nvCxnSpPr>
        <p:spPr>
          <a:xfrm>
            <a:off x="10068011" y="2366073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2" y="4880795"/>
            <a:ext cx="3033544" cy="1262933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3646" y="955424"/>
            <a:ext cx="2549363" cy="103600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5943600" y="1164564"/>
            <a:ext cx="2919046" cy="5608425"/>
          </a:xfrm>
          <a:prstGeom prst="rect">
            <a:avLst/>
          </a:prstGeom>
          <a:solidFill>
            <a:srgbClr val="F7F7F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單箭頭接點 28"/>
          <p:cNvCxnSpPr/>
          <p:nvPr/>
        </p:nvCxnSpPr>
        <p:spPr>
          <a:xfrm>
            <a:off x="5767754" y="1488910"/>
            <a:ext cx="29278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26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68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345831" y="554509"/>
            <a:ext cx="2314095" cy="190205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GRAPH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NUM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STIRRUP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SUPPORT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WIDTH</a:t>
            </a:r>
            <a:endParaRPr lang="zh-TW" altLang="en-US" sz="16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5377492" y="555843"/>
                <a:ext cx="2252283" cy="72628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POINT COORDINATES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2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−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, 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2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−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)</m:t>
                    </m:r>
                  </m:oMath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7492" y="555843"/>
                <a:ext cx="2252283" cy="726289"/>
              </a:xfrm>
              <a:prstGeom prst="rect">
                <a:avLst/>
              </a:prstGeom>
              <a:blipFill>
                <a:blip r:embed="rId2"/>
                <a:stretch>
                  <a:fillRect l="-6216" r="-2162" b="-84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5380853" y="1997626"/>
            <a:ext cx="2253374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CONCRETE SECTIONS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99" y="3436755"/>
            <a:ext cx="4202879" cy="1946182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6820448" y="3566162"/>
            <a:ext cx="501099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820448" y="4817310"/>
            <a:ext cx="1238481" cy="39446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梁長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- MAX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5203" y="3441290"/>
            <a:ext cx="1284563" cy="1401067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7492" y="3436755"/>
            <a:ext cx="652163" cy="1677333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4388" y="555222"/>
            <a:ext cx="652163" cy="1203733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4387" y="1992492"/>
            <a:ext cx="1284563" cy="1203733"/>
          </a:xfrm>
          <a:prstGeom prst="rect">
            <a:avLst/>
          </a:prstGeom>
        </p:spPr>
      </p:pic>
      <p:cxnSp>
        <p:nvCxnSpPr>
          <p:cNvPr id="26" name="直線單箭頭接點 25"/>
          <p:cNvCxnSpPr/>
          <p:nvPr/>
        </p:nvCxnSpPr>
        <p:spPr>
          <a:xfrm>
            <a:off x="6093069" y="3763107"/>
            <a:ext cx="5275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>
            <a:off x="6093069" y="5014544"/>
            <a:ext cx="5275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61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版面配置區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THE OTHER</a:t>
            </a:r>
            <a:r>
              <a:rPr lang="zh-TW" altLang="en-US" dirty="0"/>
              <a:t> </a:t>
            </a:r>
            <a:r>
              <a:rPr lang="en-US" altLang="zh-TW" dirty="0"/>
              <a:t>CASE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69</a:t>
            </a:fld>
            <a:endParaRPr lang="fr-FR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2121965"/>
            <a:ext cx="5256212" cy="290571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320488"/>
            <a:ext cx="5533501" cy="4144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751115" y="4529773"/>
            <a:ext cx="2811026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MORE THAN INITIAL REBAR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05177" y="5258034"/>
            <a:ext cx="1800000" cy="134800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2093" y="5258034"/>
            <a:ext cx="1800000" cy="134800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385834" y="1473410"/>
            <a:ext cx="323332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TOO CONSERVATIVE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465982" y="5801123"/>
            <a:ext cx="339195" cy="39421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832898" y="5801123"/>
            <a:ext cx="339195" cy="39421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直線接點 12"/>
          <p:cNvCxnSpPr/>
          <p:nvPr/>
        </p:nvCxnSpPr>
        <p:spPr>
          <a:xfrm>
            <a:off x="6169981" y="1464816"/>
            <a:ext cx="0" cy="50247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9354" y="5258034"/>
            <a:ext cx="1800000" cy="134800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76270" y="5324224"/>
            <a:ext cx="1800000" cy="1348007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964736" y="5811674"/>
            <a:ext cx="339195" cy="39421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331652" y="5811674"/>
            <a:ext cx="339195" cy="39421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514667" y="1473410"/>
            <a:ext cx="3906454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NORMAL GRAVITY LOAD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79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</a:t>
            </a:fld>
            <a:endParaRPr lang="fr-FR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966" y="1257651"/>
            <a:ext cx="5852172" cy="437998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71" y="1257651"/>
            <a:ext cx="5852172" cy="437998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88" y="0"/>
            <a:ext cx="1765389" cy="1458187"/>
          </a:xfrm>
          <a:prstGeom prst="rect">
            <a:avLst/>
          </a:prstGeom>
        </p:spPr>
      </p:pic>
      <p:cxnSp>
        <p:nvCxnSpPr>
          <p:cNvPr id="13" name="直線單箭頭接點 12"/>
          <p:cNvCxnSpPr/>
          <p:nvPr/>
        </p:nvCxnSpPr>
        <p:spPr>
          <a:xfrm>
            <a:off x="5744192" y="3429000"/>
            <a:ext cx="4513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4488445" y="5637636"/>
            <a:ext cx="320459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Seismic Requirement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9793"/>
          <a:stretch/>
        </p:blipFill>
        <p:spPr>
          <a:xfrm>
            <a:off x="7233284" y="52883"/>
            <a:ext cx="3776663" cy="148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7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THE OTHER</a:t>
            </a:r>
            <a:r>
              <a:rPr lang="zh-TW" altLang="en-US" dirty="0"/>
              <a:t> </a:t>
            </a:r>
            <a:r>
              <a:rPr lang="en-US" altLang="zh-TW" dirty="0"/>
              <a:t>CASE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70</a:t>
            </a:fld>
            <a:endParaRPr lang="fr-FR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499" y="1320488"/>
            <a:ext cx="5533501" cy="414400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2554550" y="5183770"/>
            <a:ext cx="53636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1/3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1272591" y="3532311"/>
            <a:ext cx="1402672" cy="656948"/>
          </a:xfrm>
          <a:prstGeom prst="ellipse">
            <a:avLst/>
          </a:prstGeom>
          <a:solidFill>
            <a:srgbClr val="FFFFFF">
              <a:alpha val="50196"/>
            </a:srgb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2346667" y="3248226"/>
            <a:ext cx="2148396" cy="726454"/>
          </a:xfrm>
          <a:prstGeom prst="ellipse">
            <a:avLst/>
          </a:prstGeom>
          <a:solidFill>
            <a:srgbClr val="FFFFFF">
              <a:alpha val="50196"/>
            </a:srgb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4166467" y="3532311"/>
            <a:ext cx="1402672" cy="656948"/>
          </a:xfrm>
          <a:prstGeom prst="ellipse">
            <a:avLst/>
          </a:prstGeom>
          <a:solidFill>
            <a:srgbClr val="FFFFFF">
              <a:alpha val="50196"/>
            </a:srgb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181810" y="5599652"/>
            <a:ext cx="542777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1/4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902593" y="5183770"/>
            <a:ext cx="59247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2/3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268921" y="5599652"/>
            <a:ext cx="59888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3/4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58499" y="1320488"/>
            <a:ext cx="5533501" cy="4144000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8221340" y="5183770"/>
            <a:ext cx="542777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1/4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0308451" y="5183770"/>
            <a:ext cx="59888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3/4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6376627" y="3111770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68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58499" y="1320488"/>
            <a:ext cx="5533501" cy="41440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5E3B4-20E5-4FAB-98DD-C1C9B6992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71</a:t>
            </a:fld>
            <a:endParaRPr lang="fr-FR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8045776-B39D-4F24-8410-7D52F1A66F7C}"/>
              </a:ext>
            </a:extLst>
          </p:cNvPr>
          <p:cNvSpPr txBox="1"/>
          <p:nvPr/>
        </p:nvSpPr>
        <p:spPr>
          <a:xfrm>
            <a:off x="8028066" y="5480224"/>
            <a:ext cx="2952411" cy="105868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width,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cover,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Fyt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Fc’,</a:t>
            </a:r>
          </a:p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Rebar‘s Db, Stirrup’s Db,</a:t>
            </a:r>
          </a:p>
          <a:p>
            <a:pPr algn="ctr">
              <a:lnSpc>
                <a:spcPct val="120000"/>
              </a:lnSpc>
            </a:pP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Spacing, rebar number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939" y="1140756"/>
            <a:ext cx="4879433" cy="17138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6916" y="3907170"/>
            <a:ext cx="4879433" cy="24491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117860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1221939" y="3392488"/>
            <a:ext cx="2475999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1221939" y="506293"/>
            <a:ext cx="4596130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</a:t>
            </a:r>
            <a:r>
              <a:rPr lang="zh-TW" altLang="en-US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EQUATION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1D42051-B987-491C-9FDE-DD3CA93E638E}"/>
              </a:ext>
            </a:extLst>
          </p:cNvPr>
          <p:cNvSpPr txBox="1"/>
          <p:nvPr/>
        </p:nvSpPr>
        <p:spPr>
          <a:xfrm>
            <a:off x="8237226" y="924212"/>
            <a:ext cx="274325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047565" y="630315"/>
            <a:ext cx="0" cy="2290438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047565" y="3525915"/>
            <a:ext cx="0" cy="289264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6376627" y="3111770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81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版面配置區 9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922519" cy="1311128"/>
          </a:xfrm>
        </p:spPr>
        <p:txBody>
          <a:bodyPr/>
          <a:lstStyle/>
          <a:p>
            <a:r>
              <a:rPr lang="en-US" altLang="zh-TW" dirty="0"/>
              <a:t>Flexural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</a:t>
            </a:fld>
            <a:endParaRPr lang="fr-FR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8200" y="4525896"/>
            <a:ext cx="8028571" cy="346666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6864" y="1960875"/>
            <a:ext cx="3852709" cy="2408369"/>
          </a:xfrm>
          <a:prstGeom prst="rect">
            <a:avLst/>
          </a:prstGeom>
        </p:spPr>
      </p:pic>
      <p:graphicFrame>
        <p:nvGraphicFramePr>
          <p:cNvPr id="3" name="物件 2">
            <a:extLst>
              <a:ext uri="{FF2B5EF4-FFF2-40B4-BE49-F238E27FC236}">
                <a16:creationId xmlns:a16="http://schemas.microsoft.com/office/drawing/2014/main" id="{4C86971B-3ED9-46B4-B240-39706E97B3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814943"/>
              </p:ext>
            </p:extLst>
          </p:nvPr>
        </p:nvGraphicFramePr>
        <p:xfrm>
          <a:off x="7032173" y="1971528"/>
          <a:ext cx="2997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Equation" r:id="rId5" imgW="2997000" imgH="863280" progId="Equation.DSMT4">
                  <p:embed/>
                </p:oleObj>
              </mc:Choice>
              <mc:Fallback>
                <p:oleObj name="Equation" r:id="rId5" imgW="29970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32173" y="1971528"/>
                        <a:ext cx="2997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4257F66D-BBB8-4323-B2CB-FAB20E1EC4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427952"/>
              </p:ext>
            </p:extLst>
          </p:nvPr>
        </p:nvGraphicFramePr>
        <p:xfrm>
          <a:off x="7032173" y="3172679"/>
          <a:ext cx="26543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name="Equation" r:id="rId7" imgW="2654280" imgH="1015920" progId="Equation.DSMT4">
                  <p:embed/>
                </p:oleObj>
              </mc:Choice>
              <mc:Fallback>
                <p:oleObj name="Equation" r:id="rId7" imgW="265428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032173" y="3172679"/>
                        <a:ext cx="26543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D00D93A-8CD2-40B3-B89C-4402CB7B2F76}"/>
              </a:ext>
            </a:extLst>
          </p:cNvPr>
          <p:cNvCxnSpPr/>
          <p:nvPr/>
        </p:nvCxnSpPr>
        <p:spPr>
          <a:xfrm>
            <a:off x="5660573" y="3165059"/>
            <a:ext cx="990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36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5E3B4-20E5-4FAB-98DD-C1C9B6992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</a:t>
            </a:fld>
            <a:endParaRPr lang="fr-FR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8045776-B39D-4F24-8410-7D52F1A66F7C}"/>
              </a:ext>
            </a:extLst>
          </p:cNvPr>
          <p:cNvSpPr txBox="1"/>
          <p:nvPr/>
        </p:nvSpPr>
        <p:spPr>
          <a:xfrm>
            <a:off x="8028066" y="5480224"/>
            <a:ext cx="2952411" cy="105868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width,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cover,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Fyt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Fc’,</a:t>
            </a:r>
          </a:p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Rebar‘s Db, Stirrup’s Db,</a:t>
            </a:r>
          </a:p>
          <a:p>
            <a:pPr algn="ctr">
              <a:lnSpc>
                <a:spcPct val="120000"/>
              </a:lnSpc>
            </a:pP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Spacing, rebar number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939" y="1140756"/>
            <a:ext cx="4879433" cy="17138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6916" y="3907170"/>
            <a:ext cx="4879433" cy="24491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117860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1221939" y="3392488"/>
            <a:ext cx="2052998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1221939" y="506293"/>
            <a:ext cx="3851375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1D42051-B987-491C-9FDE-DD3CA93E638E}"/>
              </a:ext>
            </a:extLst>
          </p:cNvPr>
          <p:cNvSpPr txBox="1"/>
          <p:nvPr/>
        </p:nvSpPr>
        <p:spPr>
          <a:xfrm>
            <a:off x="8180044" y="1561821"/>
            <a:ext cx="235256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047565" y="630315"/>
            <a:ext cx="0" cy="2290438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047565" y="3525915"/>
            <a:ext cx="0" cy="289264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D2531CC-47C1-4093-9FF2-3CF566553AD8}"/>
              </a:ext>
            </a:extLst>
          </p:cNvPr>
          <p:cNvCxnSpPr>
            <a:cxnSpLocks/>
          </p:cNvCxnSpPr>
          <p:nvPr/>
        </p:nvCxnSpPr>
        <p:spPr>
          <a:xfrm>
            <a:off x="6096000" y="3429000"/>
            <a:ext cx="7560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>
            <a:extLst>
              <a:ext uri="{FF2B5EF4-FFF2-40B4-BE49-F238E27FC236}">
                <a16:creationId xmlns:a16="http://schemas.microsoft.com/office/drawing/2014/main" id="{B4DD5F25-A2C9-42C7-AC2F-4A0E6301CE6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610" y="1699939"/>
            <a:ext cx="4879433" cy="365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4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tlCol="0" anchor="t">
        <a:spAutoFit/>
      </a:bodyPr>
      <a:lstStyle>
        <a:defPPr algn="l">
          <a:lnSpc>
            <a:spcPct val="120000"/>
          </a:lnSpc>
          <a:defRPr sz="20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8BF5EC3-CBCF-41C7-846F-A9B4B81CCEA8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www.w3.org/XML/1998/namespace"/>
    <ds:schemaRef ds:uri="http://purl.org/dc/terms/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9262</TotalTime>
  <Words>1770</Words>
  <Application>Microsoft Office PowerPoint</Application>
  <PresentationFormat>寬螢幕</PresentationFormat>
  <Paragraphs>585</Paragraphs>
  <Slides>71</Slides>
  <Notes>17</Notes>
  <HiddenSlides>0</HiddenSlides>
  <MMClips>0</MMClips>
  <ScaleCrop>false</ScaleCrop>
  <HeadingPairs>
    <vt:vector size="8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71</vt:i4>
      </vt:variant>
    </vt:vector>
  </HeadingPairs>
  <TitlesOfParts>
    <vt:vector size="79" baseType="lpstr">
      <vt:lpstr>微軟正黑體</vt:lpstr>
      <vt:lpstr>Arial</vt:lpstr>
      <vt:lpstr>Calibri</vt:lpstr>
      <vt:lpstr>Cambria Math</vt:lpstr>
      <vt:lpstr>Segoe UI</vt:lpstr>
      <vt:lpstr>Segoe UI Light</vt:lpstr>
      <vt:lpstr>Office Theme</vt:lpstr>
      <vt:lpstr>MathType 7.0 Equation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bohao6</cp:lastModifiedBy>
  <cp:revision>504</cp:revision>
  <dcterms:created xsi:type="dcterms:W3CDTF">2015-10-12T10:51:44Z</dcterms:created>
  <dcterms:modified xsi:type="dcterms:W3CDTF">2019-05-14T10:05:31Z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